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5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3" r:id="rId6"/>
    <p:sldId id="261" r:id="rId7"/>
    <p:sldId id="264" r:id="rId8"/>
    <p:sldId id="266" r:id="rId9"/>
    <p:sldId id="265" r:id="rId10"/>
    <p:sldId id="260" r:id="rId11"/>
  </p:sldIdLst>
  <p:sldSz cx="9144000" cy="5143500" type="screen16x9"/>
  <p:notesSz cx="6858000" cy="9144000"/>
  <p:embeddedFontLst>
    <p:embeddedFont>
      <p:font typeface="Cambria Math" panose="02040503050406030204" pitchFamily="18" charset="0"/>
      <p:regular r:id="rId13"/>
    </p:embeddedFont>
    <p:embeddedFont>
      <p:font typeface="Helvetica Neue" panose="020B0604020202020204" charset="0"/>
      <p:regular r:id="rId14"/>
      <p:bold r:id="rId15"/>
      <p:italic r:id="rId16"/>
      <p:boldItalic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66B2D53-D348-462E-BB19-9CBCFEC6A169}">
  <a:tblStyle styleId="{466B2D53-D348-462E-BB19-9CBCFEC6A16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6" d="100"/>
          <a:sy n="136" d="100"/>
        </p:scale>
        <p:origin x="69" y="8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2956448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g1fdc3b97c2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" name="Google Shape;43;g1fdc3b97c2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706231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g20165c5002b_2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" name="Google Shape;49;g20165c5002b_2_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309841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g20165c5002b_2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" name="Google Shape;49;g20165c5002b_2_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82334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g20165c5002b_2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" name="Google Shape;49;g20165c5002b_2_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778515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g20165c5002b_2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" name="Google Shape;49;g20165c5002b_2_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930481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g20165c5002b_2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" name="Google Shape;49;g20165c5002b_2_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244987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g20165c5002b_2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" name="Google Shape;49;g20165c5002b_2_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152792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g20165c5002b_2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" name="Google Shape;49;g20165c5002b_2_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407615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g20165c5002b_2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" name="Google Shape;49;g20165c5002b_2_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141147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g20165c5002b_2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" name="Google Shape;49;g20165c5002b_2_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497684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e de titr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85800" y="1597822"/>
            <a:ext cx="7772400" cy="11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9050" tIns="34525" rIns="69050" bIns="345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33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9050" tIns="34525" rIns="69050" bIns="34525" anchor="ctr" anchorCtr="0">
            <a:noAutofit/>
          </a:bodyPr>
          <a:lstStyle>
            <a:lvl1pPr lvl="0" algn="ctr" rtl="0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/>
            </a:lvl1pPr>
            <a:lvl2pPr lvl="1" algn="ctr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/>
            </a:lvl2pPr>
            <a:lvl3pPr lvl="2" algn="ctr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/>
            </a:lvl3pPr>
            <a:lvl4pPr lvl="3" algn="ctr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/>
            </a:lvl4pPr>
            <a:lvl5pPr lvl="4" algn="ctr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/>
            </a:lvl5pPr>
            <a:lvl6pPr lvl="5" algn="ctr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/>
            </a:lvl6pPr>
            <a:lvl7pPr lvl="6" algn="ctr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/>
            </a:lvl7pPr>
            <a:lvl8pPr lvl="7" algn="ctr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/>
            </a:lvl8pPr>
            <a:lvl9pPr lvl="8" algn="ctr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8460432" y="4894009"/>
            <a:ext cx="683700" cy="2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9050" tIns="34525" rIns="69050" bIns="34525" anchor="ctr" anchorCtr="0">
            <a:noAutofit/>
          </a:bodyPr>
          <a:lstStyle>
            <a:lvl1pPr marL="0" lvl="0" indent="0" algn="r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contenu" type="obj">
  <p:cSld name="OBJEC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>
            <a:spLocks noGrp="1"/>
          </p:cNvSpPr>
          <p:nvPr>
            <p:ph type="title"/>
          </p:nvPr>
        </p:nvSpPr>
        <p:spPr>
          <a:xfrm>
            <a:off x="517526" y="1"/>
            <a:ext cx="8302800" cy="95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9050" tIns="34525" rIns="69050" bIns="345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body" idx="1"/>
          </p:nvPr>
        </p:nvSpPr>
        <p:spPr>
          <a:xfrm>
            <a:off x="517525" y="1005576"/>
            <a:ext cx="8302800" cy="38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9050" tIns="34525" rIns="69050" bIns="34525" anchor="ctr" anchorCtr="0">
            <a:noAutofit/>
          </a:bodyPr>
          <a:lstStyle>
            <a:lvl1pPr marL="457200" lvl="0" indent="-317500" algn="l" rtl="0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/>
            </a:lvl2pPr>
            <a:lvl3pPr marL="1371600" lvl="2" indent="-3175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/>
            </a:lvl4pPr>
            <a:lvl5pPr marL="2286000" lvl="4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8460432" y="4894009"/>
            <a:ext cx="683700" cy="2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9050" tIns="34525" rIns="69050" bIns="34525" anchor="ctr" anchorCtr="0">
            <a:noAutofit/>
          </a:bodyPr>
          <a:lstStyle>
            <a:lvl1pPr marL="0" lvl="0" indent="0" algn="r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de section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722313" y="3305177"/>
            <a:ext cx="7772400" cy="10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9050" tIns="34525" rIns="69050" bIns="345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3000" b="1" cap="none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722313" y="2180037"/>
            <a:ext cx="7772400" cy="11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9050" tIns="34525" rIns="69050" bIns="34525" anchor="b" anchorCtr="0">
            <a:noAutofit/>
          </a:bodyPr>
          <a:lstStyle>
            <a:lvl1pPr marL="457200" lvl="0" indent="-228600" algn="l" rtl="0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/>
            </a:lvl1pPr>
            <a:lvl2pPr marL="914400" lvl="1" indent="-2286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2pPr>
            <a:lvl3pPr marL="1371600" lvl="2" indent="-2286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3pPr>
            <a:lvl4pPr marL="1828800" lvl="3" indent="-2286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/>
            </a:lvl4pPr>
            <a:lvl5pPr marL="2286000" lvl="4" indent="-2286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/>
            </a:lvl5pPr>
            <a:lvl6pPr marL="2743200" lvl="5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/>
            </a:lvl6pPr>
            <a:lvl7pPr marL="3200400" lvl="6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/>
            </a:lvl7pPr>
            <a:lvl8pPr marL="3657600" lvl="7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/>
            </a:lvl8pPr>
            <a:lvl9pPr marL="4114800" lvl="8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8460432" y="4894009"/>
            <a:ext cx="683700" cy="2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9050" tIns="34525" rIns="69050" bIns="34525" anchor="ctr" anchorCtr="0">
            <a:noAutofit/>
          </a:bodyPr>
          <a:lstStyle>
            <a:lvl1pPr marL="0" lvl="0" indent="0" algn="r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ux contenus" type="twoObj">
  <p:cSld name="TWO_OBJECTS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517526" y="1"/>
            <a:ext cx="8302800" cy="95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9050" tIns="34525" rIns="69050" bIns="345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517526" y="1329928"/>
            <a:ext cx="3894000" cy="324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9050" tIns="34525" rIns="69050" bIns="34525" anchor="ctr" anchorCtr="0">
            <a:noAutofit/>
          </a:bodyPr>
          <a:lstStyle>
            <a:lvl1pPr marL="457200" lvl="0" indent="-361950" algn="l" rtl="0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/>
            </a:lvl1pPr>
            <a:lvl2pPr marL="914400" lvl="1" indent="-3429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2pPr>
            <a:lvl3pPr marL="1371600" lvl="2" indent="-3238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/>
            </a:lvl3pPr>
            <a:lvl4pPr marL="1828800" lvl="3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/>
            </a:lvl4pPr>
            <a:lvl5pPr marL="2286000" lvl="4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/>
            </a:lvl5pPr>
            <a:lvl6pPr marL="2743200" lvl="5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/>
            </a:lvl6pPr>
            <a:lvl7pPr marL="3200400" lvl="6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/>
            </a:lvl7pPr>
            <a:lvl8pPr marL="3657600" lvl="7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/>
            </a:lvl8pPr>
            <a:lvl9pPr marL="4114800" lvl="8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body" idx="2"/>
          </p:nvPr>
        </p:nvSpPr>
        <p:spPr>
          <a:xfrm>
            <a:off x="4564066" y="1329928"/>
            <a:ext cx="3894000" cy="324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9050" tIns="34525" rIns="69050" bIns="34525" anchor="ctr" anchorCtr="0">
            <a:noAutofit/>
          </a:bodyPr>
          <a:lstStyle>
            <a:lvl1pPr marL="457200" lvl="0" indent="-361950" algn="l" rtl="0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/>
            </a:lvl1pPr>
            <a:lvl2pPr marL="914400" lvl="1" indent="-3429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2pPr>
            <a:lvl3pPr marL="1371600" lvl="2" indent="-3238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/>
            </a:lvl3pPr>
            <a:lvl4pPr marL="1828800" lvl="3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/>
            </a:lvl4pPr>
            <a:lvl5pPr marL="2286000" lvl="4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/>
            </a:lvl5pPr>
            <a:lvl6pPr marL="2743200" lvl="5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/>
            </a:lvl6pPr>
            <a:lvl7pPr marL="3200400" lvl="6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/>
            </a:lvl7pPr>
            <a:lvl8pPr marL="3657600" lvl="7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/>
            </a:lvl8pPr>
            <a:lvl9pPr marL="4114800" lvl="8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sldNum" idx="12"/>
          </p:nvPr>
        </p:nvSpPr>
        <p:spPr>
          <a:xfrm>
            <a:off x="8460432" y="4894009"/>
            <a:ext cx="683700" cy="2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9050" tIns="34525" rIns="69050" bIns="34525" anchor="ctr" anchorCtr="0">
            <a:noAutofit/>
          </a:bodyPr>
          <a:lstStyle>
            <a:lvl1pPr marL="0" lvl="0" indent="0" algn="r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seul" type="titleOnly">
  <p:cSld name="TITLE_ONL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 txBox="1">
            <a:spLocks noGrp="1"/>
          </p:cNvSpPr>
          <p:nvPr>
            <p:ph type="title"/>
          </p:nvPr>
        </p:nvSpPr>
        <p:spPr>
          <a:xfrm>
            <a:off x="517526" y="1"/>
            <a:ext cx="8302800" cy="95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9050" tIns="34525" rIns="69050" bIns="345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sldNum" idx="12"/>
          </p:nvPr>
        </p:nvSpPr>
        <p:spPr>
          <a:xfrm>
            <a:off x="8460432" y="4894009"/>
            <a:ext cx="683700" cy="2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9050" tIns="34525" rIns="69050" bIns="34525" anchor="ctr" anchorCtr="0">
            <a:noAutofit/>
          </a:bodyPr>
          <a:lstStyle>
            <a:lvl1pPr marL="0" lvl="0" indent="0" algn="r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" type="blank">
  <p:cSld name="BLANK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7"/>
          <p:cNvSpPr txBox="1">
            <a:spLocks noGrp="1"/>
          </p:cNvSpPr>
          <p:nvPr>
            <p:ph type="sldNum" idx="12"/>
          </p:nvPr>
        </p:nvSpPr>
        <p:spPr>
          <a:xfrm>
            <a:off x="8460432" y="4894009"/>
            <a:ext cx="683700" cy="2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9050" tIns="34525" rIns="69050" bIns="34525" anchor="ctr" anchorCtr="0">
            <a:noAutofit/>
          </a:bodyPr>
          <a:lstStyle>
            <a:lvl1pPr marL="0" lvl="0" indent="0" algn="r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69050" tIns="34525" rIns="69050" bIns="345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69050" tIns="34525" rIns="69050" bIns="34525" anchor="ctr" anchorCtr="0">
            <a:noAutofit/>
          </a:bodyPr>
          <a:lstStyle>
            <a:lvl1pPr marL="457200" lvl="0" indent="-381000" rtl="0">
              <a:spcBef>
                <a:spcPts val="900"/>
              </a:spcBef>
              <a:spcAft>
                <a:spcPts val="0"/>
              </a:spcAft>
              <a:buSzPts val="2400"/>
              <a:buChar char="•"/>
              <a:defRPr/>
            </a:lvl1pPr>
            <a:lvl2pPr marL="914400" lvl="1" indent="-361950" rtl="0">
              <a:spcBef>
                <a:spcPts val="500"/>
              </a:spcBef>
              <a:spcAft>
                <a:spcPts val="0"/>
              </a:spcAft>
              <a:buSzPts val="2100"/>
              <a:buChar char="–"/>
              <a:defRPr/>
            </a:lvl2pPr>
            <a:lvl3pPr marL="1371600" lvl="2" indent="-3429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23850" rtl="0">
              <a:spcBef>
                <a:spcPts val="300"/>
              </a:spcBef>
              <a:spcAft>
                <a:spcPts val="0"/>
              </a:spcAft>
              <a:buSzPts val="1500"/>
              <a:buChar char="–"/>
              <a:defRPr/>
            </a:lvl4pPr>
            <a:lvl5pPr marL="2286000" lvl="4" indent="-323850" rtl="0">
              <a:spcBef>
                <a:spcPts val="300"/>
              </a:spcBef>
              <a:spcAft>
                <a:spcPts val="0"/>
              </a:spcAft>
              <a:buSzPts val="1500"/>
              <a:buChar char="•"/>
              <a:defRPr/>
            </a:lvl5pPr>
            <a:lvl6pPr marL="2743200" lvl="5" indent="-323850" rtl="0">
              <a:spcBef>
                <a:spcPts val="300"/>
              </a:spcBef>
              <a:spcAft>
                <a:spcPts val="0"/>
              </a:spcAft>
              <a:buSzPts val="1500"/>
              <a:buChar char="•"/>
              <a:defRPr/>
            </a:lvl6pPr>
            <a:lvl7pPr marL="3200400" lvl="6" indent="-323850" rtl="0">
              <a:spcBef>
                <a:spcPts val="300"/>
              </a:spcBef>
              <a:spcAft>
                <a:spcPts val="0"/>
              </a:spcAft>
              <a:buSzPts val="1500"/>
              <a:buChar char="•"/>
              <a:defRPr/>
            </a:lvl7pPr>
            <a:lvl8pPr marL="3657600" lvl="7" indent="-323850" rtl="0">
              <a:spcBef>
                <a:spcPts val="300"/>
              </a:spcBef>
              <a:spcAft>
                <a:spcPts val="0"/>
              </a:spcAft>
              <a:buSzPts val="1500"/>
              <a:buChar char="•"/>
              <a:defRPr/>
            </a:lvl8pPr>
            <a:lvl9pPr marL="4114800" lvl="8" indent="-323850" rtl="0">
              <a:spcBef>
                <a:spcPts val="300"/>
              </a:spcBef>
              <a:spcAft>
                <a:spcPts val="0"/>
              </a:spcAft>
              <a:buSzPts val="15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8"/>
          <p:cNvSpPr txBox="1">
            <a:spLocks noGrp="1"/>
          </p:cNvSpPr>
          <p:nvPr>
            <p:ph type="sldNum" idx="12"/>
          </p:nvPr>
        </p:nvSpPr>
        <p:spPr>
          <a:xfrm>
            <a:off x="8548658" y="4815617"/>
            <a:ext cx="548700" cy="393600"/>
          </a:xfrm>
          <a:prstGeom prst="rect">
            <a:avLst/>
          </a:prstGeom>
        </p:spPr>
        <p:txBody>
          <a:bodyPr spcFirstLastPara="1" wrap="square" lIns="69050" tIns="34525" rIns="69050" bIns="345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17526" y="1"/>
            <a:ext cx="8302800" cy="95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9050" tIns="34525" rIns="69050" bIns="34525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17525" y="1005576"/>
            <a:ext cx="8302800" cy="38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9050" tIns="34525" rIns="69050" bIns="34525" anchor="ctr" anchorCtr="0">
            <a:noAutofit/>
          </a:bodyPr>
          <a:lstStyle>
            <a:lvl1pPr marL="457200" marR="0" lvl="0" indent="-381000" algn="l" rtl="0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619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–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60432" y="4894009"/>
            <a:ext cx="683700" cy="2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9050" tIns="34525" rIns="69050" bIns="345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9" name="Google Shape;9;p1"/>
          <p:cNvCxnSpPr/>
          <p:nvPr/>
        </p:nvCxnSpPr>
        <p:spPr>
          <a:xfrm flipH="1">
            <a:off x="158650" y="3238675"/>
            <a:ext cx="9600" cy="1061400"/>
          </a:xfrm>
          <a:prstGeom prst="straightConnector1">
            <a:avLst/>
          </a:prstGeom>
          <a:noFill/>
          <a:ln w="47625" cap="flat" cmpd="thinThick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" name="Google Shape;10;p1"/>
          <p:cNvSpPr txBox="1"/>
          <p:nvPr/>
        </p:nvSpPr>
        <p:spPr>
          <a:xfrm rot="-5400000">
            <a:off x="-330125" y="2496400"/>
            <a:ext cx="975900" cy="2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rgbClr val="FF0000"/>
                </a:solidFill>
              </a:rPr>
              <a:t>Sascha NICK</a:t>
            </a:r>
            <a:endParaRPr sz="1100" b="0" i="1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" name="Google Shape;11;p1"/>
          <p:cNvCxnSpPr/>
          <p:nvPr/>
        </p:nvCxnSpPr>
        <p:spPr>
          <a:xfrm>
            <a:off x="158751" y="951570"/>
            <a:ext cx="1200" cy="1050600"/>
          </a:xfrm>
          <a:prstGeom prst="straightConnector1">
            <a:avLst/>
          </a:prstGeom>
          <a:noFill/>
          <a:ln w="47625" cap="flat" cmpd="thinThick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" name="Google Shape;12;p1"/>
          <p:cNvSpPr txBox="1">
            <a:spLocks noGrp="1"/>
          </p:cNvSpPr>
          <p:nvPr>
            <p:ph type="ftr" idx="11"/>
          </p:nvPr>
        </p:nvSpPr>
        <p:spPr>
          <a:xfrm>
            <a:off x="3131840" y="4876217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pic>
        <p:nvPicPr>
          <p:cNvPr id="13" name="Google Shape;13;p1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 rot="-5400000">
            <a:off x="-261064" y="287779"/>
            <a:ext cx="830103" cy="3595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1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 rot="-5400000">
            <a:off x="-225983" y="4610996"/>
            <a:ext cx="780333" cy="273326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9"/>
          <p:cNvSpPr txBox="1">
            <a:spLocks noGrp="1"/>
          </p:cNvSpPr>
          <p:nvPr>
            <p:ph type="sldNum" idx="12"/>
          </p:nvPr>
        </p:nvSpPr>
        <p:spPr>
          <a:xfrm>
            <a:off x="8548658" y="4815617"/>
            <a:ext cx="548700" cy="393600"/>
          </a:xfrm>
          <a:prstGeom prst="rect">
            <a:avLst/>
          </a:prstGeom>
        </p:spPr>
        <p:txBody>
          <a:bodyPr spcFirstLastPara="1" wrap="square" lIns="69050" tIns="34525" rIns="69050" bIns="345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</a:t>
            </a:fld>
            <a:endParaRPr/>
          </a:p>
        </p:txBody>
      </p:sp>
      <p:sp>
        <p:nvSpPr>
          <p:cNvPr id="46" name="Google Shape;46;p9"/>
          <p:cNvSpPr txBox="1"/>
          <p:nvPr/>
        </p:nvSpPr>
        <p:spPr>
          <a:xfrm>
            <a:off x="555450" y="1184771"/>
            <a:ext cx="8289000" cy="31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n-US" sz="2800" b="1" i="1" dirty="0" smtClean="0">
                <a:latin typeface="Helvetica Neue"/>
                <a:ea typeface="Helvetica Neue"/>
                <a:cs typeface="Helvetica Neue"/>
                <a:sym typeface="Helvetica Neue"/>
              </a:rPr>
              <a:t>Cost-effective </a:t>
            </a:r>
            <a:r>
              <a:rPr lang="en-US" sz="2800" b="1" i="1" dirty="0">
                <a:latin typeface="Helvetica Neue"/>
                <a:ea typeface="Helvetica Neue"/>
                <a:cs typeface="Helvetica Neue"/>
                <a:sym typeface="Helvetica Neue"/>
              </a:rPr>
              <a:t>control of SO2 emissions in </a:t>
            </a:r>
            <a:r>
              <a:rPr lang="en-US" sz="2800" b="1" i="1" dirty="0" smtClean="0">
                <a:latin typeface="Helvetica Neue"/>
                <a:ea typeface="Helvetica Neue"/>
                <a:cs typeface="Helvetica Neue"/>
                <a:sym typeface="Helvetica Neue"/>
              </a:rPr>
              <a:t>Asia</a:t>
            </a:r>
            <a:endParaRPr lang="en-US" sz="3000" b="1" i="1" dirty="0" smtClean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 algn="ctr"/>
            <a:r>
              <a:rPr lang="en-US" sz="2000" i="1" dirty="0">
                <a:latin typeface="Helvetica Neue"/>
                <a:ea typeface="Helvetica Neue"/>
                <a:cs typeface="Helvetica Neue"/>
                <a:sym typeface="Helvetica Neue"/>
              </a:rPr>
              <a:t>Research paper based on linear programming</a:t>
            </a:r>
          </a:p>
          <a:p>
            <a:pPr lvl="0" algn="ctr"/>
            <a:endParaRPr lang="en-US" sz="1800" dirty="0" smtClean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 algn="ctr"/>
            <a:endParaRPr lang="en-US" sz="1800" dirty="0" smtClean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 algn="ctr"/>
            <a:r>
              <a:rPr lang="en-US" sz="1600" dirty="0" smtClean="0">
                <a:latin typeface="Helvetica Neue"/>
                <a:ea typeface="Helvetica Neue"/>
                <a:cs typeface="Helvetica Neue"/>
                <a:sym typeface="Helvetica Neue"/>
              </a:rPr>
              <a:t>ENV-723</a:t>
            </a:r>
            <a:endParaRPr lang="en-US" sz="1600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GB" sz="1600" dirty="0" smtClean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dirty="0" smtClean="0">
                <a:latin typeface="Helvetica Neue"/>
                <a:ea typeface="Helvetica Neue"/>
                <a:cs typeface="Helvetica Neue"/>
                <a:sym typeface="Helvetica Neue"/>
              </a:rPr>
              <a:t>14.03.2023</a:t>
            </a:r>
          </a:p>
        </p:txBody>
      </p:sp>
      <p:sp>
        <p:nvSpPr>
          <p:cNvPr id="2" name="Rectangle 1"/>
          <p:cNvSpPr/>
          <p:nvPr/>
        </p:nvSpPr>
        <p:spPr>
          <a:xfrm>
            <a:off x="68688" y="2270974"/>
            <a:ext cx="330557" cy="7212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 rot="16200000">
            <a:off x="-504272" y="2444693"/>
            <a:ext cx="134597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i="1" dirty="0" smtClean="0"/>
              <a:t>Abdurahman Alsulaiman</a:t>
            </a:r>
            <a:endParaRPr lang="en-US" sz="700" i="1" dirty="0"/>
          </a:p>
        </p:txBody>
      </p:sp>
      <p:sp>
        <p:nvSpPr>
          <p:cNvPr id="6" name="Rectangle 5"/>
          <p:cNvSpPr/>
          <p:nvPr/>
        </p:nvSpPr>
        <p:spPr>
          <a:xfrm>
            <a:off x="68688" y="4397739"/>
            <a:ext cx="330557" cy="7212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 rot="16200000">
            <a:off x="-263569" y="4563560"/>
            <a:ext cx="8337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accent5"/>
                </a:solidFill>
              </a:rPr>
              <a:t>ENV-723</a:t>
            </a:r>
            <a:endParaRPr lang="en-US" sz="1200" b="1" dirty="0">
              <a:solidFill>
                <a:schemeClr val="accent5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 txBox="1">
            <a:spLocks noGrp="1"/>
          </p:cNvSpPr>
          <p:nvPr>
            <p:ph type="sldNum" idx="12"/>
          </p:nvPr>
        </p:nvSpPr>
        <p:spPr>
          <a:xfrm>
            <a:off x="8548658" y="4815617"/>
            <a:ext cx="548700" cy="393600"/>
          </a:xfrm>
          <a:prstGeom prst="rect">
            <a:avLst/>
          </a:prstGeom>
        </p:spPr>
        <p:txBody>
          <a:bodyPr spcFirstLastPara="1" wrap="square" lIns="69050" tIns="34525" rIns="69050" bIns="345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10</a:t>
            </a:fld>
            <a:endParaRPr/>
          </a:p>
        </p:txBody>
      </p:sp>
      <p:sp>
        <p:nvSpPr>
          <p:cNvPr id="52" name="Google Shape;52;p10"/>
          <p:cNvSpPr txBox="1"/>
          <p:nvPr/>
        </p:nvSpPr>
        <p:spPr>
          <a:xfrm>
            <a:off x="555450" y="183500"/>
            <a:ext cx="8588700" cy="487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GB" sz="2400" dirty="0">
                <a:latin typeface="Helvetica Neue"/>
                <a:ea typeface="Helvetica Neue"/>
                <a:cs typeface="Helvetica Neue"/>
                <a:sym typeface="Helvetica Neue"/>
              </a:rPr>
              <a:t>Model limitations and questions  </a:t>
            </a:r>
            <a:endParaRPr lang="en-GB" sz="1800"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688" y="2270974"/>
            <a:ext cx="330557" cy="7212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 rot="16200000">
            <a:off x="-504272" y="2444693"/>
            <a:ext cx="134597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i="1" dirty="0" smtClean="0"/>
              <a:t>Abdurahman Alsulaiman</a:t>
            </a:r>
            <a:endParaRPr lang="en-US" sz="700" i="1" dirty="0"/>
          </a:p>
        </p:txBody>
      </p:sp>
      <p:sp>
        <p:nvSpPr>
          <p:cNvPr id="6" name="Rectangle 5"/>
          <p:cNvSpPr/>
          <p:nvPr/>
        </p:nvSpPr>
        <p:spPr>
          <a:xfrm>
            <a:off x="68688" y="4397739"/>
            <a:ext cx="330557" cy="7212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 rot="16200000">
            <a:off x="-263569" y="4563560"/>
            <a:ext cx="8337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accent5"/>
                </a:solidFill>
              </a:rPr>
              <a:t>ENV-723</a:t>
            </a:r>
            <a:endParaRPr lang="en-US" sz="1200" b="1" dirty="0">
              <a:solidFill>
                <a:schemeClr val="accent5"/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555450" y="677856"/>
            <a:ext cx="813664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Google Shape;52;p10"/>
          <p:cNvSpPr txBox="1"/>
          <p:nvPr/>
        </p:nvSpPr>
        <p:spPr>
          <a:xfrm>
            <a:off x="555450" y="905687"/>
            <a:ext cx="8136646" cy="3450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dirty="0" smtClean="0">
                <a:latin typeface="Helvetica Neue"/>
                <a:ea typeface="Helvetica Neue"/>
                <a:cs typeface="Helvetica Neue"/>
                <a:sym typeface="Helvetica Neue"/>
              </a:rPr>
              <a:t>Model limitations and questions  </a:t>
            </a:r>
            <a:endParaRPr lang="en-GB" sz="1200"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8" name="Rectangular Callout 57"/>
          <p:cNvSpPr/>
          <p:nvPr/>
        </p:nvSpPr>
        <p:spPr>
          <a:xfrm>
            <a:off x="555450" y="1478560"/>
            <a:ext cx="8136646" cy="3215359"/>
          </a:xfrm>
          <a:prstGeom prst="wedgeRectCallout">
            <a:avLst>
              <a:gd name="adj1" fmla="val -12759"/>
              <a:gd name="adj2" fmla="val 917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b="1" i="1" dirty="0" smtClean="0">
                <a:solidFill>
                  <a:sysClr val="windowText" lastClr="000000"/>
                </a:solidFill>
              </a:rPr>
              <a:t>Comments   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en-US" sz="1200" i="1" dirty="0">
              <a:solidFill>
                <a:sysClr val="windowText" lastClr="000000"/>
              </a:solidFill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1200" i="1" dirty="0" smtClean="0">
                <a:solidFill>
                  <a:sysClr val="windowText" lastClr="000000"/>
                </a:solidFill>
              </a:rPr>
              <a:t>The model and algorithm was further described in earlier work done by the authors. Unfortunately, the cited work is inaccessible. Thus, there is a lack of clarity on the used algorithms. 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en-US" sz="1200" i="1" dirty="0" smtClean="0">
              <a:solidFill>
                <a:sysClr val="windowText" lastClr="000000"/>
              </a:solidFill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1200" i="1" dirty="0" smtClean="0">
                <a:solidFill>
                  <a:sysClr val="windowText" lastClr="000000"/>
                </a:solidFill>
              </a:rPr>
              <a:t>With a model resolution of  1</a:t>
            </a:r>
            <a:r>
              <a:rPr lang="x-none" sz="1200" i="1" dirty="0" smtClean="0">
                <a:solidFill>
                  <a:sysClr val="windowText" lastClr="000000"/>
                </a:solidFill>
              </a:rPr>
              <a:t>⁰</a:t>
            </a:r>
            <a:r>
              <a:rPr lang="en-US" sz="1200" i="1" dirty="0" smtClean="0">
                <a:solidFill>
                  <a:sysClr val="windowText" lastClr="000000"/>
                </a:solidFill>
              </a:rPr>
              <a:t> longitude x 1</a:t>
            </a:r>
            <a:r>
              <a:rPr lang="x-none" sz="1200" i="1" dirty="0" smtClean="0">
                <a:solidFill>
                  <a:sysClr val="windowText" lastClr="000000"/>
                </a:solidFill>
              </a:rPr>
              <a:t>⁰</a:t>
            </a:r>
            <a:r>
              <a:rPr lang="en-US" sz="1200" i="1" dirty="0" smtClean="0">
                <a:solidFill>
                  <a:sysClr val="windowText" lastClr="000000"/>
                </a:solidFill>
              </a:rPr>
              <a:t> latitude (approximately 70 –110 km x 110 km), the </a:t>
            </a:r>
            <a:r>
              <a:rPr lang="en-US" sz="1200" i="1" dirty="0">
                <a:solidFill>
                  <a:sysClr val="windowText" lastClr="000000"/>
                </a:solidFill>
              </a:rPr>
              <a:t>authors had to apply a factor of 2-5x to average concentrations in urban areas</a:t>
            </a:r>
            <a:r>
              <a:rPr lang="en-US" sz="1200" i="1" dirty="0" smtClean="0">
                <a:solidFill>
                  <a:sysClr val="windowText" lastClr="000000"/>
                </a:solidFill>
              </a:rPr>
              <a:t>. Given the large population concentration in urban areas, the multiplication factor provides a large range for the possible concentrations and thus a significant downside of using the model. (How would that be solved?)  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en-US" sz="1200" i="1" dirty="0" smtClean="0">
              <a:solidFill>
                <a:sysClr val="windowText" lastClr="000000"/>
              </a:solidFill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b="1" i="1" dirty="0" smtClean="0">
                <a:solidFill>
                  <a:sysClr val="windowText" lastClr="000000"/>
                </a:solidFill>
              </a:rPr>
              <a:t>Questions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en-US" sz="1200" i="1" dirty="0" smtClean="0">
              <a:solidFill>
                <a:sysClr val="windowText" lastClr="000000"/>
              </a:solidFill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1200" i="1" dirty="0" smtClean="0">
                <a:solidFill>
                  <a:sysClr val="windowText" lastClr="000000"/>
                </a:solidFill>
              </a:rPr>
              <a:t>Is the spatial resolution a function of the model or is it dependent on the external data? 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en-US" sz="1200" i="1" dirty="0">
              <a:solidFill>
                <a:sysClr val="windowText" lastClr="000000"/>
              </a:solidFill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1200" i="1" dirty="0" smtClean="0">
                <a:solidFill>
                  <a:sysClr val="windowText" lastClr="000000"/>
                </a:solidFill>
              </a:rPr>
              <a:t>Clarification </a:t>
            </a:r>
            <a:r>
              <a:rPr lang="en-US" sz="1200" i="1" dirty="0">
                <a:solidFill>
                  <a:sysClr val="windowText" lastClr="000000"/>
                </a:solidFill>
              </a:rPr>
              <a:t>on what </a:t>
            </a:r>
            <a:r>
              <a:rPr lang="en-US" sz="1200" i="1" dirty="0" smtClean="0">
                <a:solidFill>
                  <a:sysClr val="windowText" lastClr="000000"/>
                </a:solidFill>
              </a:rPr>
              <a:t>piece-wise means? </a:t>
            </a:r>
          </a:p>
        </p:txBody>
      </p:sp>
    </p:spTree>
    <p:extLst>
      <p:ext uri="{BB962C8B-B14F-4D97-AF65-F5344CB8AC3E}">
        <p14:creationId xmlns:p14="http://schemas.microsoft.com/office/powerpoint/2010/main" val="3308244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 txBox="1">
            <a:spLocks noGrp="1"/>
          </p:cNvSpPr>
          <p:nvPr>
            <p:ph type="sldNum" idx="12"/>
          </p:nvPr>
        </p:nvSpPr>
        <p:spPr>
          <a:xfrm>
            <a:off x="8548658" y="4815617"/>
            <a:ext cx="548700" cy="393600"/>
          </a:xfrm>
          <a:prstGeom prst="rect">
            <a:avLst/>
          </a:prstGeom>
        </p:spPr>
        <p:txBody>
          <a:bodyPr spcFirstLastPara="1" wrap="square" lIns="69050" tIns="34525" rIns="69050" bIns="345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</a:t>
            </a:fld>
            <a:endParaRPr/>
          </a:p>
        </p:txBody>
      </p:sp>
      <p:sp>
        <p:nvSpPr>
          <p:cNvPr id="52" name="Google Shape;52;p10"/>
          <p:cNvSpPr txBox="1"/>
          <p:nvPr/>
        </p:nvSpPr>
        <p:spPr>
          <a:xfrm>
            <a:off x="555450" y="183500"/>
            <a:ext cx="8588700" cy="487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dirty="0" smtClean="0">
                <a:latin typeface="Helvetica Neue"/>
                <a:ea typeface="Helvetica Neue"/>
                <a:cs typeface="Helvetica Neue"/>
                <a:sym typeface="Helvetica Neue"/>
              </a:rPr>
              <a:t>Summary</a:t>
            </a:r>
            <a:endParaRPr sz="1800"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688" y="2270974"/>
            <a:ext cx="330557" cy="7212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 rot="16200000">
            <a:off x="-504272" y="2444693"/>
            <a:ext cx="134597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i="1" dirty="0" smtClean="0"/>
              <a:t>Abdurahman Alsulaiman</a:t>
            </a:r>
            <a:endParaRPr lang="en-US" sz="700" i="1" dirty="0"/>
          </a:p>
        </p:txBody>
      </p:sp>
      <p:sp>
        <p:nvSpPr>
          <p:cNvPr id="6" name="Rectangle 5"/>
          <p:cNvSpPr/>
          <p:nvPr/>
        </p:nvSpPr>
        <p:spPr>
          <a:xfrm>
            <a:off x="68688" y="4397739"/>
            <a:ext cx="330557" cy="7212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 rot="16200000">
            <a:off x="-263569" y="4563560"/>
            <a:ext cx="8337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accent5"/>
                </a:solidFill>
              </a:rPr>
              <a:t>ENV-723</a:t>
            </a:r>
            <a:endParaRPr lang="en-US" sz="1200" b="1" dirty="0">
              <a:solidFill>
                <a:schemeClr val="accent5"/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555450" y="677856"/>
            <a:ext cx="813664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0532" y="905687"/>
            <a:ext cx="2861564" cy="3682099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55450" y="2508306"/>
            <a:ext cx="4895916" cy="10517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1200" i="1" dirty="0" smtClean="0">
                <a:solidFill>
                  <a:schemeClr val="tx1"/>
                </a:solidFill>
              </a:rPr>
              <a:t>Interesting paper that discuss the possible ‘optimized’ paths in </a:t>
            </a:r>
            <a:r>
              <a:rPr lang="en-US" sz="1200" i="1" dirty="0">
                <a:solidFill>
                  <a:schemeClr val="tx1"/>
                </a:solidFill>
              </a:rPr>
              <a:t>which human health and </a:t>
            </a:r>
            <a:r>
              <a:rPr lang="en-US" sz="1200" i="1" dirty="0" smtClean="0">
                <a:solidFill>
                  <a:schemeClr val="tx1"/>
                </a:solidFill>
              </a:rPr>
              <a:t>ecosystems could be protected from </a:t>
            </a:r>
            <a:r>
              <a:rPr lang="en-US" sz="1200" i="1" dirty="0">
                <a:solidFill>
                  <a:schemeClr val="tx1"/>
                </a:solidFill>
              </a:rPr>
              <a:t>SO</a:t>
            </a:r>
            <a:r>
              <a:rPr lang="en-US" sz="1200" i="1" baseline="-25000" dirty="0" smtClean="0">
                <a:solidFill>
                  <a:schemeClr val="tx1"/>
                </a:solidFill>
              </a:rPr>
              <a:t>2 </a:t>
            </a:r>
            <a:r>
              <a:rPr lang="en-US" sz="1200" i="1" dirty="0">
                <a:solidFill>
                  <a:schemeClr val="tx1"/>
                </a:solidFill>
              </a:rPr>
              <a:t>emissions </a:t>
            </a:r>
            <a:r>
              <a:rPr lang="en-US" sz="1200" i="1" dirty="0" smtClean="0">
                <a:solidFill>
                  <a:schemeClr val="tx1"/>
                </a:solidFill>
              </a:rPr>
              <a:t>with lower financial commitment by developing economies, in comparison </a:t>
            </a:r>
            <a:r>
              <a:rPr lang="en-US" sz="1200" i="1" dirty="0">
                <a:solidFill>
                  <a:schemeClr val="tx1"/>
                </a:solidFill>
              </a:rPr>
              <a:t>to </a:t>
            </a:r>
            <a:r>
              <a:rPr lang="en-US" sz="1200" i="1" dirty="0" smtClean="0">
                <a:solidFill>
                  <a:schemeClr val="tx1"/>
                </a:solidFill>
              </a:rPr>
              <a:t>the ‘computed’ use of the best </a:t>
            </a:r>
            <a:r>
              <a:rPr lang="en-US" sz="1200" i="1" dirty="0">
                <a:solidFill>
                  <a:schemeClr val="tx1"/>
                </a:solidFill>
              </a:rPr>
              <a:t>available </a:t>
            </a:r>
            <a:r>
              <a:rPr lang="en-US" sz="1200" i="1" dirty="0" smtClean="0">
                <a:solidFill>
                  <a:schemeClr val="tx1"/>
                </a:solidFill>
              </a:rPr>
              <a:t>technologies. </a:t>
            </a:r>
            <a:endParaRPr lang="en-US" sz="1200" i="1" dirty="0">
              <a:solidFill>
                <a:schemeClr val="tx1"/>
              </a:solidFill>
            </a:endParaRPr>
          </a:p>
        </p:txBody>
      </p:sp>
      <p:sp>
        <p:nvSpPr>
          <p:cNvPr id="14" name="Google Shape;52;p10"/>
          <p:cNvSpPr txBox="1"/>
          <p:nvPr/>
        </p:nvSpPr>
        <p:spPr>
          <a:xfrm>
            <a:off x="555450" y="2160686"/>
            <a:ext cx="8136646" cy="3450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dirty="0" smtClean="0">
                <a:latin typeface="Helvetica Neue"/>
                <a:ea typeface="Helvetica Neue"/>
                <a:cs typeface="Helvetica Neue"/>
                <a:sym typeface="Helvetica Neue"/>
              </a:rPr>
              <a:t>Significance</a:t>
            </a:r>
            <a:endParaRPr lang="en-GB" sz="1200"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 txBox="1">
            <a:spLocks noGrp="1"/>
          </p:cNvSpPr>
          <p:nvPr>
            <p:ph type="sldNum" idx="12"/>
          </p:nvPr>
        </p:nvSpPr>
        <p:spPr>
          <a:xfrm>
            <a:off x="8548658" y="4815617"/>
            <a:ext cx="548700" cy="393600"/>
          </a:xfrm>
          <a:prstGeom prst="rect">
            <a:avLst/>
          </a:prstGeom>
        </p:spPr>
        <p:txBody>
          <a:bodyPr spcFirstLastPara="1" wrap="square" lIns="69050" tIns="34525" rIns="69050" bIns="345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3</a:t>
            </a:fld>
            <a:endParaRPr/>
          </a:p>
        </p:txBody>
      </p:sp>
      <p:sp>
        <p:nvSpPr>
          <p:cNvPr id="52" name="Google Shape;52;p10"/>
          <p:cNvSpPr txBox="1"/>
          <p:nvPr/>
        </p:nvSpPr>
        <p:spPr>
          <a:xfrm>
            <a:off x="555450" y="183500"/>
            <a:ext cx="8588700" cy="487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2400" dirty="0"/>
              <a:t>RAINS-Asia model</a:t>
            </a:r>
            <a:endParaRPr sz="1800"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688" y="2270974"/>
            <a:ext cx="330557" cy="7212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 rot="16200000">
            <a:off x="-504272" y="2444693"/>
            <a:ext cx="134597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i="1" dirty="0" smtClean="0"/>
              <a:t>Abdurahman Alsulaiman</a:t>
            </a:r>
            <a:endParaRPr lang="en-US" sz="700" i="1" dirty="0"/>
          </a:p>
        </p:txBody>
      </p:sp>
      <p:sp>
        <p:nvSpPr>
          <p:cNvPr id="6" name="Rectangle 5"/>
          <p:cNvSpPr/>
          <p:nvPr/>
        </p:nvSpPr>
        <p:spPr>
          <a:xfrm>
            <a:off x="68688" y="4397739"/>
            <a:ext cx="330557" cy="7212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 rot="16200000">
            <a:off x="-263569" y="4563560"/>
            <a:ext cx="8337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accent5"/>
                </a:solidFill>
              </a:rPr>
              <a:t>ENV-723</a:t>
            </a:r>
            <a:endParaRPr lang="en-US" sz="1200" b="1" dirty="0">
              <a:solidFill>
                <a:schemeClr val="accent5"/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555450" y="677856"/>
            <a:ext cx="813664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Google Shape;52;p10"/>
          <p:cNvSpPr txBox="1"/>
          <p:nvPr/>
        </p:nvSpPr>
        <p:spPr>
          <a:xfrm>
            <a:off x="555450" y="905687"/>
            <a:ext cx="8136646" cy="3450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dirty="0" smtClean="0">
                <a:latin typeface="Helvetica Neue"/>
                <a:ea typeface="Helvetica Neue"/>
                <a:cs typeface="Helvetica Neue"/>
                <a:sym typeface="Helvetica Neue"/>
              </a:rPr>
              <a:t>Model structure</a:t>
            </a:r>
            <a:endParaRPr lang="en-GB" sz="1200"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59086" y="2631384"/>
            <a:ext cx="700193" cy="613533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ysClr val="windowText" lastClr="000000"/>
                </a:solidFill>
              </a:rPr>
              <a:t>RAINS- Asia </a:t>
            </a:r>
            <a:endParaRPr lang="en-US" sz="1200" dirty="0">
              <a:solidFill>
                <a:sysClr val="windowText" lastClr="000000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690735" y="1791548"/>
            <a:ext cx="2031034" cy="2293204"/>
            <a:chOff x="1087426" y="1871733"/>
            <a:chExt cx="3021278" cy="2293204"/>
          </a:xfrm>
        </p:grpSpPr>
        <p:sp>
          <p:nvSpPr>
            <p:cNvPr id="13" name="Rectangle 12"/>
            <p:cNvSpPr/>
            <p:nvPr/>
          </p:nvSpPr>
          <p:spPr>
            <a:xfrm>
              <a:off x="1087426" y="3551404"/>
              <a:ext cx="3021278" cy="61353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i="1" dirty="0" smtClean="0">
                  <a:solidFill>
                    <a:schemeClr val="tx1"/>
                  </a:solidFill>
                </a:rPr>
                <a:t>Assumptions </a:t>
              </a:r>
              <a:r>
                <a:rPr lang="en-US" sz="1200" i="1" dirty="0">
                  <a:solidFill>
                    <a:schemeClr val="tx1"/>
                  </a:solidFill>
                </a:rPr>
                <a:t>on applied emission control measures</a:t>
              </a:r>
              <a:endParaRPr lang="en-US" sz="12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087426" y="2711568"/>
              <a:ext cx="3021278" cy="61353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i="1" dirty="0" smtClean="0">
                  <a:solidFill>
                    <a:schemeClr val="tx1"/>
                  </a:solidFill>
                </a:rPr>
                <a:t>Databases </a:t>
              </a:r>
              <a:r>
                <a:rPr lang="en-US" sz="1200" i="1" dirty="0">
                  <a:solidFill>
                    <a:schemeClr val="tx1"/>
                  </a:solidFill>
                </a:rPr>
                <a:t>on fuel quality</a:t>
              </a:r>
              <a:endParaRPr lang="en-US" sz="12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087426" y="1871733"/>
              <a:ext cx="3021278" cy="61353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i="1" dirty="0" smtClean="0">
                  <a:solidFill>
                    <a:schemeClr val="tx1"/>
                  </a:solidFill>
                </a:rPr>
                <a:t>Projections </a:t>
              </a:r>
              <a:r>
                <a:rPr lang="en-US" sz="1200" i="1" dirty="0">
                  <a:solidFill>
                    <a:schemeClr val="tx1"/>
                  </a:solidFill>
                </a:rPr>
                <a:t>of energy use</a:t>
              </a:r>
              <a:endParaRPr lang="en-US" sz="1200" dirty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17" name="Rectangle 16"/>
          <p:cNvSpPr/>
          <p:nvPr/>
        </p:nvSpPr>
        <p:spPr>
          <a:xfrm>
            <a:off x="4096597" y="2631384"/>
            <a:ext cx="883136" cy="613533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i="1" dirty="0">
                <a:solidFill>
                  <a:schemeClr val="tx1"/>
                </a:solidFill>
              </a:rPr>
              <a:t>SO</a:t>
            </a:r>
            <a:r>
              <a:rPr lang="en-US" sz="1200" i="1" baseline="-25000" dirty="0">
                <a:solidFill>
                  <a:schemeClr val="tx1"/>
                </a:solidFill>
              </a:rPr>
              <a:t>2</a:t>
            </a:r>
            <a:r>
              <a:rPr lang="en-US" sz="1200" i="1" dirty="0">
                <a:solidFill>
                  <a:schemeClr val="tx1"/>
                </a:solidFill>
              </a:rPr>
              <a:t> emissions</a:t>
            </a:r>
            <a:endParaRPr lang="en-US" sz="1200" dirty="0">
              <a:solidFill>
                <a:sysClr val="windowText" lastClr="000000"/>
              </a:solidFill>
            </a:endParaRPr>
          </a:p>
        </p:txBody>
      </p:sp>
      <p:cxnSp>
        <p:nvCxnSpPr>
          <p:cNvPr id="12" name="Straight Arrow Connector 11"/>
          <p:cNvCxnSpPr>
            <a:stCxn id="16" idx="3"/>
            <a:endCxn id="2" idx="1"/>
          </p:cNvCxnSpPr>
          <p:nvPr/>
        </p:nvCxnSpPr>
        <p:spPr>
          <a:xfrm>
            <a:off x="2721769" y="2098315"/>
            <a:ext cx="337317" cy="839836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5" idx="3"/>
            <a:endCxn id="2" idx="1"/>
          </p:cNvCxnSpPr>
          <p:nvPr/>
        </p:nvCxnSpPr>
        <p:spPr>
          <a:xfrm>
            <a:off x="2721769" y="2938150"/>
            <a:ext cx="337317" cy="1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3" idx="3"/>
            <a:endCxn id="2" idx="1"/>
          </p:cNvCxnSpPr>
          <p:nvPr/>
        </p:nvCxnSpPr>
        <p:spPr>
          <a:xfrm flipV="1">
            <a:off x="2721769" y="2938151"/>
            <a:ext cx="337317" cy="839835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2" idx="3"/>
            <a:endCxn id="17" idx="1"/>
          </p:cNvCxnSpPr>
          <p:nvPr/>
        </p:nvCxnSpPr>
        <p:spPr>
          <a:xfrm>
            <a:off x="3759279" y="2938151"/>
            <a:ext cx="337318" cy="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tangle 53"/>
          <p:cNvSpPr/>
          <p:nvPr/>
        </p:nvSpPr>
        <p:spPr>
          <a:xfrm>
            <a:off x="555449" y="1371982"/>
            <a:ext cx="4539065" cy="3025757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594184" y="1478562"/>
            <a:ext cx="2226205" cy="272431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/>
          <p:cNvSpPr txBox="1"/>
          <p:nvPr/>
        </p:nvSpPr>
        <p:spPr>
          <a:xfrm>
            <a:off x="594183" y="1464514"/>
            <a:ext cx="22262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Externally supplied data</a:t>
            </a:r>
            <a:endParaRPr lang="en-US" i="1" dirty="0"/>
          </a:p>
        </p:txBody>
      </p:sp>
      <p:sp>
        <p:nvSpPr>
          <p:cNvPr id="58" name="Rectangular Callout 57"/>
          <p:cNvSpPr/>
          <p:nvPr/>
        </p:nvSpPr>
        <p:spPr>
          <a:xfrm>
            <a:off x="5358134" y="1899009"/>
            <a:ext cx="3333961" cy="2078280"/>
          </a:xfrm>
          <a:prstGeom prst="wedgeRectCallout">
            <a:avLst>
              <a:gd name="adj1" fmla="val -12759"/>
              <a:gd name="adj2" fmla="val 917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1200" i="1" dirty="0">
                <a:solidFill>
                  <a:sysClr val="windowText" lastClr="000000"/>
                </a:solidFill>
              </a:rPr>
              <a:t>T</a:t>
            </a:r>
            <a:r>
              <a:rPr lang="en-US" sz="1200" i="1" dirty="0" smtClean="0">
                <a:solidFill>
                  <a:sysClr val="windowText" lastClr="000000"/>
                </a:solidFill>
              </a:rPr>
              <a:t>he </a:t>
            </a:r>
            <a:r>
              <a:rPr lang="en-US" sz="1200" i="1" dirty="0">
                <a:solidFill>
                  <a:sysClr val="windowText" lastClr="000000"/>
                </a:solidFill>
              </a:rPr>
              <a:t>model makes it possible to quantify for all emission sources the impacts of emission- and fuel standards imposed by legislation</a:t>
            </a:r>
            <a:r>
              <a:rPr lang="en-US" sz="1200" i="1" dirty="0" smtClean="0">
                <a:solidFill>
                  <a:sysClr val="windowText" lastClr="000000"/>
                </a:solidFill>
              </a:rPr>
              <a:t>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1200" i="1" dirty="0" smtClean="0">
                <a:solidFill>
                  <a:sysClr val="windowText" lastClr="000000"/>
                </a:solidFill>
              </a:rPr>
              <a:t>The results are resolved over a spatial resolution </a:t>
            </a:r>
            <a:r>
              <a:rPr lang="en-US" sz="1200" i="1" dirty="0">
                <a:solidFill>
                  <a:sysClr val="windowText" lastClr="000000"/>
                </a:solidFill>
              </a:rPr>
              <a:t>of </a:t>
            </a:r>
            <a:r>
              <a:rPr lang="en-US" sz="1200" i="1" dirty="0" smtClean="0">
                <a:solidFill>
                  <a:sysClr val="windowText" lastClr="000000"/>
                </a:solidFill>
              </a:rPr>
              <a:t>1</a:t>
            </a:r>
            <a:r>
              <a:rPr lang="x-none" sz="1200" i="1" dirty="0" smtClean="0">
                <a:solidFill>
                  <a:sysClr val="windowText" lastClr="000000"/>
                </a:solidFill>
              </a:rPr>
              <a:t>⁰</a:t>
            </a:r>
            <a:r>
              <a:rPr lang="en-US" sz="1200" i="1" dirty="0" smtClean="0">
                <a:solidFill>
                  <a:sysClr val="windowText" lastClr="000000"/>
                </a:solidFill>
              </a:rPr>
              <a:t> longitude x 1</a:t>
            </a:r>
            <a:r>
              <a:rPr lang="x-none" sz="1200" i="1" dirty="0" smtClean="0">
                <a:solidFill>
                  <a:sysClr val="windowText" lastClr="000000"/>
                </a:solidFill>
              </a:rPr>
              <a:t>⁰</a:t>
            </a:r>
            <a:r>
              <a:rPr lang="en-US" sz="1200" i="1" dirty="0" smtClean="0">
                <a:solidFill>
                  <a:sysClr val="windowText" lastClr="000000"/>
                </a:solidFill>
              </a:rPr>
              <a:t> </a:t>
            </a:r>
            <a:r>
              <a:rPr lang="en-US" sz="1200" i="1" dirty="0">
                <a:solidFill>
                  <a:sysClr val="windowText" lastClr="000000"/>
                </a:solidFill>
              </a:rPr>
              <a:t>latitude (</a:t>
            </a:r>
            <a:r>
              <a:rPr lang="en-US" sz="1200" i="1" dirty="0" smtClean="0">
                <a:solidFill>
                  <a:sysClr val="windowText" lastClr="000000"/>
                </a:solidFill>
              </a:rPr>
              <a:t>approximately 70 –110 km x 110 </a:t>
            </a:r>
            <a:r>
              <a:rPr lang="en-US" sz="1200" i="1" dirty="0">
                <a:solidFill>
                  <a:sysClr val="windowText" lastClr="000000"/>
                </a:solidFill>
              </a:rPr>
              <a:t>km)</a:t>
            </a:r>
          </a:p>
        </p:txBody>
      </p:sp>
    </p:spTree>
    <p:extLst>
      <p:ext uri="{BB962C8B-B14F-4D97-AF65-F5344CB8AC3E}">
        <p14:creationId xmlns:p14="http://schemas.microsoft.com/office/powerpoint/2010/main" val="1736855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 txBox="1">
            <a:spLocks noGrp="1"/>
          </p:cNvSpPr>
          <p:nvPr>
            <p:ph type="sldNum" idx="12"/>
          </p:nvPr>
        </p:nvSpPr>
        <p:spPr>
          <a:xfrm>
            <a:off x="8548658" y="4815617"/>
            <a:ext cx="548700" cy="393600"/>
          </a:xfrm>
          <a:prstGeom prst="rect">
            <a:avLst/>
          </a:prstGeom>
        </p:spPr>
        <p:txBody>
          <a:bodyPr spcFirstLastPara="1" wrap="square" lIns="69050" tIns="34525" rIns="69050" bIns="345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4</a:t>
            </a:fld>
            <a:endParaRPr/>
          </a:p>
        </p:txBody>
      </p:sp>
      <p:sp>
        <p:nvSpPr>
          <p:cNvPr id="52" name="Google Shape;52;p10"/>
          <p:cNvSpPr txBox="1"/>
          <p:nvPr/>
        </p:nvSpPr>
        <p:spPr>
          <a:xfrm>
            <a:off x="555450" y="183500"/>
            <a:ext cx="8588700" cy="487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2400" dirty="0"/>
              <a:t>RAINS-Asia model</a:t>
            </a:r>
            <a:endParaRPr sz="1800"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688" y="2270974"/>
            <a:ext cx="330557" cy="7212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 rot="16200000">
            <a:off x="-504272" y="2444693"/>
            <a:ext cx="134597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i="1" dirty="0" smtClean="0"/>
              <a:t>Abdurahman Alsulaiman</a:t>
            </a:r>
            <a:endParaRPr lang="en-US" sz="700" i="1" dirty="0"/>
          </a:p>
        </p:txBody>
      </p:sp>
      <p:sp>
        <p:nvSpPr>
          <p:cNvPr id="6" name="Rectangle 5"/>
          <p:cNvSpPr/>
          <p:nvPr/>
        </p:nvSpPr>
        <p:spPr>
          <a:xfrm>
            <a:off x="68688" y="4397739"/>
            <a:ext cx="330557" cy="7212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 rot="16200000">
            <a:off x="-263569" y="4563560"/>
            <a:ext cx="8337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accent5"/>
                </a:solidFill>
              </a:rPr>
              <a:t>ENV-723</a:t>
            </a:r>
            <a:endParaRPr lang="en-US" sz="1200" b="1" dirty="0">
              <a:solidFill>
                <a:schemeClr val="accent5"/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555450" y="677856"/>
            <a:ext cx="813664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Google Shape;52;p10"/>
          <p:cNvSpPr txBox="1"/>
          <p:nvPr/>
        </p:nvSpPr>
        <p:spPr>
          <a:xfrm>
            <a:off x="555450" y="905687"/>
            <a:ext cx="8136646" cy="3450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1600" dirty="0">
                <a:latin typeface="Helvetica Neue"/>
                <a:ea typeface="Helvetica Neue"/>
                <a:cs typeface="Helvetica Neue"/>
                <a:sym typeface="Helvetica Neue"/>
              </a:rPr>
              <a:t>Formulation of the </a:t>
            </a:r>
            <a:r>
              <a:rPr lang="en-US" sz="1600" dirty="0" smtClean="0">
                <a:latin typeface="Helvetica Neue"/>
                <a:ea typeface="Helvetica Neue"/>
                <a:cs typeface="Helvetica Neue"/>
                <a:sym typeface="Helvetica Neue"/>
              </a:rPr>
              <a:t>optimization </a:t>
            </a:r>
            <a:r>
              <a:rPr lang="en-US" sz="1600" dirty="0">
                <a:latin typeface="Helvetica Neue"/>
                <a:ea typeface="Helvetica Neue"/>
                <a:cs typeface="Helvetica Neue"/>
                <a:sym typeface="Helvetica Neue"/>
              </a:rPr>
              <a:t>problem</a:t>
            </a:r>
            <a:endParaRPr lang="en-GB" sz="1200"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2218069" y="1475979"/>
            <a:ext cx="5086130" cy="3159195"/>
            <a:chOff x="790999" y="1475979"/>
            <a:chExt cx="5086130" cy="3159195"/>
          </a:xfrm>
        </p:grpSpPr>
        <p:grpSp>
          <p:nvGrpSpPr>
            <p:cNvPr id="11" name="Group 10"/>
            <p:cNvGrpSpPr/>
            <p:nvPr/>
          </p:nvGrpSpPr>
          <p:grpSpPr>
            <a:xfrm>
              <a:off x="790999" y="1475979"/>
              <a:ext cx="5086130" cy="460100"/>
              <a:chOff x="790999" y="1475979"/>
              <a:chExt cx="5086130" cy="46010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8" name="Rectangular Callout 57"/>
                  <p:cNvSpPr/>
                  <p:nvPr/>
                </p:nvSpPr>
                <p:spPr>
                  <a:xfrm>
                    <a:off x="790999" y="1723735"/>
                    <a:ext cx="5086130" cy="212344"/>
                  </a:xfrm>
                  <a:prstGeom prst="wedgeRectCallout">
                    <a:avLst>
                      <a:gd name="adj1" fmla="val -12759"/>
                      <a:gd name="adj2" fmla="val 9170"/>
                    </a:avLst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x-none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oMath>
                    </a14:m>
                    <a:r>
                      <a:rPr lang="en-US" sz="1200" i="1" dirty="0" smtClean="0">
                        <a:solidFill>
                          <a:sysClr val="windowText" lastClr="000000"/>
                        </a:solidFill>
                      </a:rPr>
                      <a:t> is </a:t>
                    </a:r>
                    <a:r>
                      <a:rPr lang="en-US" sz="1200" i="1" dirty="0">
                        <a:solidFill>
                          <a:sysClr val="windowText" lastClr="000000"/>
                        </a:solidFill>
                      </a:rPr>
                      <a:t>the </a:t>
                    </a:r>
                    <a:r>
                      <a:rPr lang="en-US" sz="1200" i="1" dirty="0" smtClean="0">
                        <a:solidFill>
                          <a:sysClr val="windowText" lastClr="000000"/>
                        </a:solidFill>
                      </a:rPr>
                      <a:t>annual </a:t>
                    </a:r>
                    <a:r>
                      <a:rPr lang="en-US" sz="1200" i="1" dirty="0">
                        <a:solidFill>
                          <a:sysClr val="windowText" lastClr="000000"/>
                        </a:solidFill>
                      </a:rPr>
                      <a:t>emissions of </a:t>
                    </a:r>
                    <a:r>
                      <a:rPr lang="en-US" sz="1200" i="1" dirty="0" smtClean="0">
                        <a:solidFill>
                          <a:sysClr val="windowText" lastClr="000000"/>
                        </a:solidFill>
                      </a:rPr>
                      <a:t>Sulphur </a:t>
                    </a:r>
                    <a:r>
                      <a:rPr lang="en-US" sz="1200" i="1" dirty="0">
                        <a:solidFill>
                          <a:sysClr val="windowText" lastClr="000000"/>
                        </a:solidFill>
                      </a:rPr>
                      <a:t>dioxide of </a:t>
                    </a:r>
                    <a:r>
                      <a:rPr lang="en-US" sz="1200" i="1" dirty="0" smtClean="0">
                        <a:solidFill>
                          <a:sysClr val="windowText" lastClr="000000"/>
                        </a:solidFill>
                      </a:rPr>
                      <a:t>area I</a:t>
                    </a:r>
                  </a:p>
                </p:txBody>
              </p:sp>
            </mc:Choice>
            <mc:Fallback xmlns="">
              <p:sp>
                <p:nvSpPr>
                  <p:cNvPr id="58" name="Rectangular Callout 57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90999" y="1723735"/>
                    <a:ext cx="5086130" cy="212344"/>
                  </a:xfrm>
                  <a:prstGeom prst="wedgeRectCallout">
                    <a:avLst>
                      <a:gd name="adj1" fmla="val -12759"/>
                      <a:gd name="adj2" fmla="val 9170"/>
                    </a:avLst>
                  </a:prstGeom>
                  <a:blipFill>
                    <a:blip r:embed="rId3"/>
                    <a:stretch>
                      <a:fillRect t="-14286" b="-40000"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" name="TextBox 8"/>
                  <p:cNvSpPr txBox="1"/>
                  <p:nvPr/>
                </p:nvSpPr>
                <p:spPr>
                  <a:xfrm>
                    <a:off x="2626659" y="1475979"/>
                    <a:ext cx="1414810" cy="235834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x-none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𝑚𝑖𝑛</m:t>
                              </m:r>
                            </m:sup>
                          </m:sSubSup>
                          <m:r>
                            <a:rPr lang="x-none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≤</m:t>
                          </m:r>
                          <m:sSub>
                            <m:sSubPr>
                              <m:ctrlPr>
                                <a:rPr lang="x-none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x-none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≤</m:t>
                          </m:r>
                          <m:sSubSup>
                            <m:sSubSupPr>
                              <m:ctrlPr>
                                <a:rPr lang="x-none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𝑚𝑎𝑥</m:t>
                              </m:r>
                            </m:sup>
                          </m:sSubSup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9" name="TextBox 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626659" y="1475979"/>
                    <a:ext cx="1414810" cy="235834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l="-3017" b="-2051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8" name="Group 17"/>
            <p:cNvGrpSpPr/>
            <p:nvPr/>
          </p:nvGrpSpPr>
          <p:grpSpPr>
            <a:xfrm>
              <a:off x="790999" y="2538470"/>
              <a:ext cx="5086130" cy="468249"/>
              <a:chOff x="790999" y="2530362"/>
              <a:chExt cx="5086130" cy="468249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5" name="TextBox 24"/>
                  <p:cNvSpPr txBox="1"/>
                  <p:nvPr/>
                </p:nvSpPr>
                <p:spPr>
                  <a:xfrm>
                    <a:off x="2627428" y="2530362"/>
                    <a:ext cx="1413272" cy="2601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x-none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𝑚𝑖𝑛</m:t>
                              </m:r>
                            </m:sup>
                          </m:sSubSup>
                          <m:r>
                            <a:rPr lang="x-none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≤</m:t>
                          </m:r>
                          <m:sSub>
                            <m:sSubPr>
                              <m:ctrlPr>
                                <a:rPr lang="x-none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x-none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≤</m:t>
                          </m:r>
                          <m:sSubSup>
                            <m:sSubSupPr>
                              <m:ctrlPr>
                                <a:rPr lang="x-none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𝑚𝑎𝑥</m:t>
                              </m:r>
                            </m:sup>
                          </m:sSubSup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25" name="TextBox 2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627428" y="2530362"/>
                    <a:ext cx="1413272" cy="260199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l="-2586" b="-2325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3" name="Rectangular Callout 32"/>
                  <p:cNvSpPr/>
                  <p:nvPr/>
                </p:nvSpPr>
                <p:spPr>
                  <a:xfrm>
                    <a:off x="790999" y="2810090"/>
                    <a:ext cx="5086130" cy="188521"/>
                  </a:xfrm>
                  <a:prstGeom prst="wedgeRectCallout">
                    <a:avLst>
                      <a:gd name="adj1" fmla="val -12759"/>
                      <a:gd name="adj2" fmla="val 9170"/>
                    </a:avLst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x-none" sz="1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oMath>
                    </a14:m>
                    <a:r>
                      <a:rPr lang="en-US" sz="1200" i="1" dirty="0" smtClean="0">
                        <a:solidFill>
                          <a:sysClr val="windowText" lastClr="000000"/>
                        </a:solidFill>
                      </a:rPr>
                      <a:t> is </a:t>
                    </a:r>
                    <a:r>
                      <a:rPr lang="en-US" sz="1200" i="1" dirty="0">
                        <a:solidFill>
                          <a:sysClr val="windowText" lastClr="000000"/>
                        </a:solidFill>
                      </a:rPr>
                      <a:t>the annual emissions of </a:t>
                    </a:r>
                    <a:r>
                      <a:rPr lang="en-US" sz="1200" i="1" dirty="0" smtClean="0">
                        <a:solidFill>
                          <a:sysClr val="windowText" lastClr="000000"/>
                        </a:solidFill>
                      </a:rPr>
                      <a:t>Sulphur </a:t>
                    </a:r>
                    <a:r>
                      <a:rPr lang="en-US" sz="1200" i="1" dirty="0">
                        <a:solidFill>
                          <a:sysClr val="windowText" lastClr="000000"/>
                        </a:solidFill>
                      </a:rPr>
                      <a:t>dioxide of </a:t>
                    </a:r>
                    <a:r>
                      <a:rPr lang="en-US" sz="1200" i="1" dirty="0" smtClean="0">
                        <a:solidFill>
                          <a:sysClr val="windowText" lastClr="000000"/>
                        </a:solidFill>
                      </a:rPr>
                      <a:t>large point j </a:t>
                    </a:r>
                  </a:p>
                </p:txBody>
              </p:sp>
            </mc:Choice>
            <mc:Fallback xmlns="">
              <p:sp>
                <p:nvSpPr>
                  <p:cNvPr id="33" name="Rectangular Callout 32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90999" y="2810090"/>
                    <a:ext cx="5086130" cy="188521"/>
                  </a:xfrm>
                  <a:prstGeom prst="wedgeRectCallout">
                    <a:avLst>
                      <a:gd name="adj1" fmla="val -12759"/>
                      <a:gd name="adj2" fmla="val 9170"/>
                    </a:avLst>
                  </a:prstGeom>
                  <a:blipFill>
                    <a:blip r:embed="rId6"/>
                    <a:stretch>
                      <a:fillRect t="-29032" b="-41935"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9" name="Group 18"/>
            <p:cNvGrpSpPr/>
            <p:nvPr/>
          </p:nvGrpSpPr>
          <p:grpSpPr>
            <a:xfrm>
              <a:off x="790999" y="3609110"/>
              <a:ext cx="5086130" cy="1026064"/>
              <a:chOff x="790999" y="3609110"/>
              <a:chExt cx="5086130" cy="1026064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6" name="TextBox 25"/>
                  <p:cNvSpPr txBox="1"/>
                  <p:nvPr/>
                </p:nvSpPr>
                <p:spPr>
                  <a:xfrm>
                    <a:off x="2263482" y="3609110"/>
                    <a:ext cx="2141164" cy="550920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x-none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𝑚𝑖𝑛</m:t>
                              </m:r>
                            </m:sup>
                          </m:sSubSup>
                          <m:r>
                            <a:rPr lang="x-none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≤</m:t>
                          </m:r>
                          <m:sSub>
                            <m:sSubPr>
                              <m:ctrlPr>
                                <a:rPr lang="x-none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x-non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x-non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∈</m:t>
                              </m:r>
                              <m:sSub>
                                <m:sSubPr>
                                  <m:ctrlPr>
                                    <a:rPr lang="x-non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𝐽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x-non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nary>
                          <m:r>
                            <a:rPr lang="x-none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≤</m:t>
                          </m:r>
                          <m:sSubSup>
                            <m:sSubSupPr>
                              <m:ctrlPr>
                                <a:rPr lang="x-none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𝑚𝑎𝑥</m:t>
                              </m:r>
                            </m:sup>
                          </m:sSubSup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26" name="TextBox 2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263482" y="3609110"/>
                    <a:ext cx="2141164" cy="550920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l="-1420" t="-137778" r="-19318" b="-19111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5" name="Rectangular Callout 34"/>
                  <p:cNvSpPr/>
                  <p:nvPr/>
                </p:nvSpPr>
                <p:spPr>
                  <a:xfrm>
                    <a:off x="790999" y="4160304"/>
                    <a:ext cx="5086130" cy="474870"/>
                  </a:xfrm>
                  <a:prstGeom prst="wedgeRectCallout">
                    <a:avLst>
                      <a:gd name="adj1" fmla="val -12759"/>
                      <a:gd name="adj2" fmla="val 9170"/>
                    </a:avLst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 xmlns:m="http://schemas.openxmlformats.org/officeDocument/2006/math">
                        <m:sSubSup>
                          <m:sSubSupPr>
                            <m:ctrlPr>
                              <a:rPr lang="x-none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𝑚𝑖𝑛</m:t>
                            </m:r>
                          </m:sup>
                        </m:sSubSup>
                      </m:oMath>
                    </a14:m>
                    <a:r>
                      <a:rPr lang="en-US" sz="1200" i="1" dirty="0" smtClean="0">
                        <a:solidFill>
                          <a:sysClr val="windowText" lastClr="000000"/>
                        </a:solidFill>
                      </a:rPr>
                      <a:t>, </a:t>
                    </a:r>
                    <a14:m>
                      <m:oMath xmlns:m="http://schemas.openxmlformats.org/officeDocument/2006/math">
                        <m:sSubSup>
                          <m:sSubSupPr>
                            <m:ctrlPr>
                              <a:rPr lang="x-none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𝑚𝑎𝑥</m:t>
                            </m:r>
                          </m:sup>
                        </m:sSubSup>
                      </m:oMath>
                    </a14:m>
                    <a:r>
                      <a:rPr lang="en-US" sz="1200" i="1" dirty="0">
                        <a:solidFill>
                          <a:sysClr val="windowText" lastClr="000000"/>
                        </a:solidFill>
                      </a:rPr>
                      <a:t> are the minimum and maximum emissions </a:t>
                    </a:r>
                    <a:r>
                      <a:rPr lang="en-US" sz="1200" i="1" dirty="0" smtClean="0">
                        <a:solidFill>
                          <a:sysClr val="windowText" lastClr="000000"/>
                        </a:solidFill>
                      </a:rPr>
                      <a:t>in region </a:t>
                    </a:r>
                    <a:r>
                      <a:rPr lang="en-US" sz="1200" i="1" dirty="0" err="1" smtClean="0">
                        <a:solidFill>
                          <a:sysClr val="windowText" lastClr="000000"/>
                        </a:solidFill>
                      </a:rPr>
                      <a:t>i</a:t>
                    </a:r>
                    <a:endParaRPr lang="en-US" sz="1200" i="1" dirty="0" smtClean="0">
                      <a:solidFill>
                        <a:sysClr val="windowText" lastClr="000000"/>
                      </a:solidFill>
                    </a:endParaRPr>
                  </a:p>
                  <a:p>
                    <a:pPr algn="ctr"/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x-none" sz="1200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𝐽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oMath>
                    </a14:m>
                    <a:r>
                      <a:rPr lang="en-US" sz="1200" i="1" dirty="0" smtClean="0">
                        <a:solidFill>
                          <a:sysClr val="windowText" lastClr="000000"/>
                        </a:solidFill>
                      </a:rPr>
                      <a:t> is </a:t>
                    </a:r>
                    <a:r>
                      <a:rPr lang="en-US" sz="1200" i="1" dirty="0">
                        <a:solidFill>
                          <a:sysClr val="windowText" lastClr="000000"/>
                        </a:solidFill>
                      </a:rPr>
                      <a:t>the set of large point sources located in region </a:t>
                    </a:r>
                    <a:r>
                      <a:rPr lang="en-US" sz="1200" i="1" dirty="0" err="1">
                        <a:solidFill>
                          <a:sysClr val="windowText" lastClr="000000"/>
                        </a:solidFill>
                      </a:rPr>
                      <a:t>i</a:t>
                    </a:r>
                    <a:r>
                      <a:rPr lang="en-US" sz="1200" i="1" dirty="0">
                        <a:solidFill>
                          <a:sysClr val="windowText" lastClr="000000"/>
                        </a:solidFill>
                      </a:rPr>
                      <a:t> </a:t>
                    </a:r>
                    <a:endParaRPr lang="en-US" sz="1200" i="1" dirty="0" smtClean="0">
                      <a:solidFill>
                        <a:sysClr val="windowText" lastClr="0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5" name="Rectangular Callout 34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90999" y="4160304"/>
                    <a:ext cx="5086130" cy="474870"/>
                  </a:xfrm>
                  <a:prstGeom prst="wedgeRectCallout">
                    <a:avLst>
                      <a:gd name="adj1" fmla="val -12759"/>
                      <a:gd name="adj2" fmla="val 9170"/>
                    </a:avLst>
                  </a:prstGeom>
                  <a:blipFill>
                    <a:blip r:embed="rId8"/>
                    <a:stretch>
                      <a:fillRect b="-14103"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10" name="Rectangular Callout 9"/>
          <p:cNvSpPr/>
          <p:nvPr/>
        </p:nvSpPr>
        <p:spPr>
          <a:xfrm>
            <a:off x="7071360" y="2942640"/>
            <a:ext cx="2025998" cy="1455099"/>
          </a:xfrm>
          <a:prstGeom prst="wedgeRectCallout">
            <a:avLst>
              <a:gd name="adj1" fmla="val -151477"/>
              <a:gd name="adj2" fmla="val -3020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1200" i="1" dirty="0">
                <a:solidFill>
                  <a:sysClr val="windowText" lastClr="000000"/>
                </a:solidFill>
              </a:rPr>
              <a:t>Additional </a:t>
            </a:r>
            <a:r>
              <a:rPr lang="en-US" sz="1200" i="1" dirty="0" smtClean="0">
                <a:solidFill>
                  <a:sysClr val="windowText" lastClr="000000"/>
                </a:solidFill>
              </a:rPr>
              <a:t>constraint in a given </a:t>
            </a:r>
            <a:r>
              <a:rPr lang="en-US" sz="1200" i="1" dirty="0">
                <a:solidFill>
                  <a:sysClr val="windowText" lastClr="000000"/>
                </a:solidFill>
              </a:rPr>
              <a:t>region. To set the upper limits to the emissions related to air pollution control plans developed by local or national authorities. </a:t>
            </a:r>
            <a:endParaRPr lang="x-none" sz="1200" i="1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172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 txBox="1">
            <a:spLocks noGrp="1"/>
          </p:cNvSpPr>
          <p:nvPr>
            <p:ph type="sldNum" idx="12"/>
          </p:nvPr>
        </p:nvSpPr>
        <p:spPr>
          <a:xfrm>
            <a:off x="8548658" y="4815617"/>
            <a:ext cx="548700" cy="393600"/>
          </a:xfrm>
          <a:prstGeom prst="rect">
            <a:avLst/>
          </a:prstGeom>
        </p:spPr>
        <p:txBody>
          <a:bodyPr spcFirstLastPara="1" wrap="square" lIns="69050" tIns="34525" rIns="69050" bIns="345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5</a:t>
            </a:fld>
            <a:endParaRPr/>
          </a:p>
        </p:txBody>
      </p:sp>
      <p:sp>
        <p:nvSpPr>
          <p:cNvPr id="52" name="Google Shape;52;p10"/>
          <p:cNvSpPr txBox="1"/>
          <p:nvPr/>
        </p:nvSpPr>
        <p:spPr>
          <a:xfrm>
            <a:off x="555450" y="183500"/>
            <a:ext cx="8588700" cy="487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2400" dirty="0"/>
              <a:t>RAINS-Asia model</a:t>
            </a:r>
            <a:endParaRPr sz="1800"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688" y="2270974"/>
            <a:ext cx="330557" cy="7212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 rot="16200000">
            <a:off x="-504272" y="2444693"/>
            <a:ext cx="134597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i="1" dirty="0" smtClean="0"/>
              <a:t>Abdurahman Alsulaiman</a:t>
            </a:r>
            <a:endParaRPr lang="en-US" sz="700" i="1" dirty="0"/>
          </a:p>
        </p:txBody>
      </p:sp>
      <p:sp>
        <p:nvSpPr>
          <p:cNvPr id="6" name="Rectangle 5"/>
          <p:cNvSpPr/>
          <p:nvPr/>
        </p:nvSpPr>
        <p:spPr>
          <a:xfrm>
            <a:off x="68688" y="4397739"/>
            <a:ext cx="330557" cy="7212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 rot="16200000">
            <a:off x="-263569" y="4563560"/>
            <a:ext cx="8337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accent5"/>
                </a:solidFill>
              </a:rPr>
              <a:t>ENV-723</a:t>
            </a:r>
            <a:endParaRPr lang="en-US" sz="1200" b="1" dirty="0">
              <a:solidFill>
                <a:schemeClr val="accent5"/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555450" y="677856"/>
            <a:ext cx="813664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Google Shape;52;p10"/>
          <p:cNvSpPr txBox="1"/>
          <p:nvPr/>
        </p:nvSpPr>
        <p:spPr>
          <a:xfrm>
            <a:off x="555450" y="905687"/>
            <a:ext cx="8136646" cy="3450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1600" dirty="0">
                <a:latin typeface="Helvetica Neue"/>
                <a:ea typeface="Helvetica Neue"/>
                <a:cs typeface="Helvetica Neue"/>
                <a:sym typeface="Helvetica Neue"/>
              </a:rPr>
              <a:t>Formulation of the </a:t>
            </a:r>
            <a:r>
              <a:rPr lang="en-US" sz="1600" dirty="0" smtClean="0">
                <a:latin typeface="Helvetica Neue"/>
                <a:ea typeface="Helvetica Neue"/>
                <a:cs typeface="Helvetica Neue"/>
                <a:sym typeface="Helvetica Neue"/>
              </a:rPr>
              <a:t>optimization </a:t>
            </a:r>
            <a:r>
              <a:rPr lang="en-US" sz="1600" dirty="0">
                <a:latin typeface="Helvetica Neue"/>
                <a:ea typeface="Helvetica Neue"/>
                <a:cs typeface="Helvetica Neue"/>
                <a:sym typeface="Helvetica Neue"/>
              </a:rPr>
              <a:t>problem</a:t>
            </a:r>
            <a:endParaRPr lang="en-GB" sz="1200"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angular Callout 57"/>
              <p:cNvSpPr/>
              <p:nvPr/>
            </p:nvSpPr>
            <p:spPr>
              <a:xfrm>
                <a:off x="601733" y="1478561"/>
                <a:ext cx="3912916" cy="3466605"/>
              </a:xfrm>
              <a:prstGeom prst="wedgeRectCallout">
                <a:avLst>
                  <a:gd name="adj1" fmla="val -12759"/>
                  <a:gd name="adj2" fmla="val 9170"/>
                </a:avLst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r>
                  <a:rPr lang="en-US" sz="1200" dirty="0" smtClean="0">
                    <a:solidFill>
                      <a:sysClr val="windowText" lastClr="000000"/>
                    </a:solidFill>
                  </a:rPr>
                  <a:t>For each source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x-none" sz="12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200" i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J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200" i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</m:oMath>
                </a14:m>
                <a:r>
                  <a:rPr lang="en-US" sz="1200" dirty="0" smtClean="0">
                    <a:solidFill>
                      <a:sysClr val="windowText" lastClr="000000"/>
                    </a:solidFill>
                  </a:rPr>
                  <a:t>, </a:t>
                </a:r>
                <a:r>
                  <a:rPr lang="en-US" sz="1200" dirty="0">
                    <a:solidFill>
                      <a:sysClr val="windowText" lastClr="000000"/>
                    </a:solidFill>
                  </a:rPr>
                  <a:t>emission control costs are described </a:t>
                </a:r>
                <a:r>
                  <a:rPr lang="en-US" sz="1200" dirty="0" smtClean="0">
                    <a:solidFill>
                      <a:sysClr val="windowText" lastClr="000000"/>
                    </a:solidFill>
                  </a:rPr>
                  <a:t>as </a:t>
                </a:r>
                <a:r>
                  <a:rPr lang="en-US" sz="1200" u="sng" dirty="0" smtClean="0">
                    <a:solidFill>
                      <a:sysClr val="windowText" lastClr="000000"/>
                    </a:solidFill>
                  </a:rPr>
                  <a:t>piece-wise </a:t>
                </a:r>
                <a:r>
                  <a:rPr lang="en-US" sz="1200" u="sng" dirty="0">
                    <a:solidFill>
                      <a:sysClr val="windowText" lastClr="000000"/>
                    </a:solidFill>
                  </a:rPr>
                  <a:t>linear functions</a:t>
                </a:r>
                <a:r>
                  <a:rPr lang="en-US" sz="1200" dirty="0">
                    <a:solidFill>
                      <a:sysClr val="windowText" lastClr="000000"/>
                    </a:solidFill>
                  </a:rPr>
                  <a:t> of the emission (reduction) </a:t>
                </a:r>
                <a:r>
                  <a:rPr lang="en-US" sz="1200" dirty="0" smtClean="0">
                    <a:solidFill>
                      <a:sysClr val="windowText" lastClr="000000"/>
                    </a:solidFill>
                  </a:rPr>
                  <a:t>level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x-none" sz="120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200" i="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e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200" i="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  <m:r>
                      <a:rPr lang="en-US" sz="1200" b="0" i="0" dirty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x-none" sz="120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200" i="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e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200" i="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j</m:t>
                        </m:r>
                      </m:sub>
                    </m:sSub>
                  </m:oMath>
                </a14:m>
                <a:r>
                  <a:rPr lang="en-US" sz="1200" dirty="0" smtClean="0">
                    <a:solidFill>
                      <a:sysClr val="windowText" lastClr="000000"/>
                    </a:solidFill>
                  </a:rPr>
                  <a:t>).</a:t>
                </a:r>
              </a:p>
              <a:p>
                <a:pPr algn="just"/>
                <a:endParaRPr lang="en-US" sz="1200" dirty="0">
                  <a:solidFill>
                    <a:sysClr val="windowText" lastClr="000000"/>
                  </a:solidFill>
                </a:endParaRPr>
              </a:p>
              <a:p>
                <a:pPr algn="just"/>
                <a:r>
                  <a:rPr lang="en-US" sz="1200" dirty="0" smtClean="0">
                    <a:solidFill>
                      <a:sysClr val="windowText" lastClr="000000"/>
                    </a:solidFill>
                  </a:rPr>
                  <a:t>RAINS-Asia </a:t>
                </a:r>
                <a:r>
                  <a:rPr lang="en-US" sz="1200" dirty="0">
                    <a:solidFill>
                      <a:sysClr val="windowText" lastClr="000000"/>
                    </a:solidFill>
                  </a:rPr>
                  <a:t>estimates control costs based </a:t>
                </a:r>
                <a:r>
                  <a:rPr lang="en-US" sz="1200" dirty="0" smtClean="0">
                    <a:solidFill>
                      <a:sysClr val="windowText" lastClr="000000"/>
                    </a:solidFill>
                  </a:rPr>
                  <a:t>on technology- </a:t>
                </a:r>
                <a:r>
                  <a:rPr lang="en-US" sz="1200" dirty="0">
                    <a:solidFill>
                      <a:sysClr val="windowText" lastClr="000000"/>
                    </a:solidFill>
                  </a:rPr>
                  <a:t>and country-specific cost parameters of </a:t>
                </a:r>
                <a:r>
                  <a:rPr lang="en-US" sz="1200" dirty="0" smtClean="0">
                    <a:solidFill>
                      <a:sysClr val="windowText" lastClr="000000"/>
                    </a:solidFill>
                  </a:rPr>
                  <a:t>individual technologies. The </a:t>
                </a:r>
                <a:r>
                  <a:rPr lang="en-US" sz="1200" dirty="0">
                    <a:solidFill>
                      <a:sysClr val="windowText" lastClr="000000"/>
                    </a:solidFill>
                  </a:rPr>
                  <a:t>model </a:t>
                </a:r>
                <a:r>
                  <a:rPr lang="en-US" sz="1200" dirty="0" smtClean="0">
                    <a:solidFill>
                      <a:sysClr val="windowText" lastClr="000000"/>
                    </a:solidFill>
                  </a:rPr>
                  <a:t>calculates the </a:t>
                </a:r>
                <a:r>
                  <a:rPr lang="en-US" sz="1200" dirty="0">
                    <a:solidFill>
                      <a:sysClr val="windowText" lastClr="000000"/>
                    </a:solidFill>
                  </a:rPr>
                  <a:t>marginal costs of each control option and constructs </a:t>
                </a:r>
                <a:r>
                  <a:rPr lang="en-US" sz="1200" dirty="0" smtClean="0">
                    <a:solidFill>
                      <a:sysClr val="windowText" lastClr="000000"/>
                    </a:solidFill>
                  </a:rPr>
                  <a:t>cost functions </a:t>
                </a:r>
                <a:r>
                  <a:rPr lang="en-US" sz="1200" dirty="0">
                    <a:solidFill>
                      <a:sysClr val="windowText" lastClr="000000"/>
                    </a:solidFill>
                  </a:rPr>
                  <a:t>by ranking all available abatement </a:t>
                </a:r>
                <a:r>
                  <a:rPr lang="en-US" sz="1200" dirty="0" smtClean="0">
                    <a:solidFill>
                      <a:sysClr val="windowText" lastClr="000000"/>
                    </a:solidFill>
                  </a:rPr>
                  <a:t>options according </a:t>
                </a:r>
                <a:r>
                  <a:rPr lang="en-US" sz="1200" dirty="0">
                    <a:solidFill>
                      <a:sysClr val="windowText" lastClr="000000"/>
                    </a:solidFill>
                  </a:rPr>
                  <a:t>to their marginal costs</a:t>
                </a:r>
                <a:r>
                  <a:rPr lang="en-US" sz="1200" dirty="0" smtClean="0">
                    <a:solidFill>
                      <a:sysClr val="windowText" lastClr="000000"/>
                    </a:solidFill>
                  </a:rPr>
                  <a:t>.</a:t>
                </a:r>
              </a:p>
              <a:p>
                <a:pPr algn="just"/>
                <a:endParaRPr lang="en-US" sz="1200" dirty="0">
                  <a:solidFill>
                    <a:sysClr val="windowText" lastClr="000000"/>
                  </a:solidFill>
                </a:endParaRPr>
              </a:p>
              <a:p>
                <a:pPr algn="just"/>
                <a:r>
                  <a:rPr lang="en-US" sz="1200" dirty="0" smtClean="0">
                    <a:solidFill>
                      <a:sysClr val="windowText" lastClr="000000"/>
                    </a:solidFill>
                  </a:rPr>
                  <a:t>This methodology produces </a:t>
                </a:r>
                <a:r>
                  <a:rPr lang="en-US" sz="1200" dirty="0">
                    <a:solidFill>
                      <a:sysClr val="windowText" lastClr="000000"/>
                    </a:solidFill>
                  </a:rPr>
                  <a:t>piece-wise linear curves, consisting typically </a:t>
                </a:r>
                <a:r>
                  <a:rPr lang="en-US" sz="1200" dirty="0" smtClean="0">
                    <a:solidFill>
                      <a:sysClr val="windowText" lastClr="000000"/>
                    </a:solidFill>
                  </a:rPr>
                  <a:t>of several </a:t>
                </a:r>
                <a:r>
                  <a:rPr lang="en-US" sz="1200" dirty="0">
                    <a:solidFill>
                      <a:sysClr val="windowText" lastClr="000000"/>
                    </a:solidFill>
                  </a:rPr>
                  <a:t>dozens of segments for each </a:t>
                </a:r>
                <a:r>
                  <a:rPr lang="en-US" sz="1200" dirty="0" smtClean="0">
                    <a:solidFill>
                      <a:sysClr val="windowText" lastClr="000000"/>
                    </a:solidFill>
                  </a:rPr>
                  <a:t>source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x-none" sz="12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20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J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20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</m:oMath>
                </a14:m>
                <a:r>
                  <a:rPr lang="en-US" sz="1200" dirty="0" smtClean="0">
                    <a:solidFill>
                      <a:sysClr val="windowText" lastClr="000000"/>
                    </a:solidFill>
                  </a:rPr>
                  <a:t>. Depending </a:t>
                </a:r>
                <a:r>
                  <a:rPr lang="en-US" sz="1200" dirty="0">
                    <a:solidFill>
                      <a:sysClr val="windowText" lastClr="000000"/>
                    </a:solidFill>
                  </a:rPr>
                  <a:t>on the purpose of the analysis, the user </a:t>
                </a:r>
                <a:r>
                  <a:rPr lang="en-US" sz="1200" dirty="0" smtClean="0">
                    <a:solidFill>
                      <a:sysClr val="windowText" lastClr="000000"/>
                    </a:solidFill>
                  </a:rPr>
                  <a:t>can either </a:t>
                </a:r>
                <a:r>
                  <a:rPr lang="en-US" sz="1200" dirty="0">
                    <a:solidFill>
                      <a:sysClr val="windowText" lastClr="000000"/>
                    </a:solidFill>
                  </a:rPr>
                  <a:t>employ cost curves starting from the </a:t>
                </a:r>
                <a:r>
                  <a:rPr lang="en-US" sz="1200" dirty="0" smtClean="0">
                    <a:solidFill>
                      <a:sysClr val="windowText" lastClr="000000"/>
                    </a:solidFill>
                  </a:rPr>
                  <a:t>uncontrolled situation </a:t>
                </a:r>
                <a:r>
                  <a:rPr lang="en-US" sz="1200" dirty="0">
                    <a:solidFill>
                      <a:sysClr val="windowText" lastClr="000000"/>
                    </a:solidFill>
                  </a:rPr>
                  <a:t>or focus on emission control options that </a:t>
                </a:r>
                <a:r>
                  <a:rPr lang="en-US" sz="1200" dirty="0" smtClean="0">
                    <a:solidFill>
                      <a:sysClr val="windowText" lastClr="000000"/>
                    </a:solidFill>
                  </a:rPr>
                  <a:t>remain after </a:t>
                </a:r>
                <a:r>
                  <a:rPr lang="en-US" sz="1200" dirty="0">
                    <a:solidFill>
                      <a:sysClr val="windowText" lastClr="000000"/>
                    </a:solidFill>
                  </a:rPr>
                  <a:t>implementation of certain emission and fuel </a:t>
                </a:r>
                <a:r>
                  <a:rPr lang="en-US" sz="1200" dirty="0" smtClean="0">
                    <a:solidFill>
                      <a:sysClr val="windowText" lastClr="000000"/>
                    </a:solidFill>
                  </a:rPr>
                  <a:t>standards, e.g</a:t>
                </a:r>
                <a:r>
                  <a:rPr lang="en-US" sz="1200" dirty="0">
                    <a:solidFill>
                      <a:sysClr val="windowText" lastClr="000000"/>
                    </a:solidFill>
                  </a:rPr>
                  <a:t>. those imposed by current legislation. </a:t>
                </a:r>
                <a:endParaRPr lang="en-US" sz="1200" dirty="0" smtClean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58" name="Rectangular Callout 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733" y="1478561"/>
                <a:ext cx="3912916" cy="3466605"/>
              </a:xfrm>
              <a:prstGeom prst="wedgeRectCallout">
                <a:avLst>
                  <a:gd name="adj1" fmla="val -12759"/>
                  <a:gd name="adj2" fmla="val 9170"/>
                </a:avLst>
              </a:prstGeom>
              <a:blipFill>
                <a:blip r:embed="rId3"/>
                <a:stretch>
                  <a:fillRect l="-156" t="-2113" b="-299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5151" y="1812696"/>
            <a:ext cx="4167243" cy="2472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878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 txBox="1">
            <a:spLocks noGrp="1"/>
          </p:cNvSpPr>
          <p:nvPr>
            <p:ph type="sldNum" idx="12"/>
          </p:nvPr>
        </p:nvSpPr>
        <p:spPr>
          <a:xfrm>
            <a:off x="8548658" y="4815617"/>
            <a:ext cx="548700" cy="393600"/>
          </a:xfrm>
          <a:prstGeom prst="rect">
            <a:avLst/>
          </a:prstGeom>
        </p:spPr>
        <p:txBody>
          <a:bodyPr spcFirstLastPara="1" wrap="square" lIns="69050" tIns="34525" rIns="69050" bIns="345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6</a:t>
            </a:fld>
            <a:endParaRPr/>
          </a:p>
        </p:txBody>
      </p:sp>
      <p:sp>
        <p:nvSpPr>
          <p:cNvPr id="52" name="Google Shape;52;p10"/>
          <p:cNvSpPr txBox="1"/>
          <p:nvPr/>
        </p:nvSpPr>
        <p:spPr>
          <a:xfrm>
            <a:off x="555450" y="183500"/>
            <a:ext cx="8588700" cy="487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2400" dirty="0"/>
              <a:t>RAINS-Asia model</a:t>
            </a:r>
            <a:endParaRPr sz="1800"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688" y="2270974"/>
            <a:ext cx="330557" cy="7212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 rot="16200000">
            <a:off x="-504272" y="2444693"/>
            <a:ext cx="134597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i="1" dirty="0" smtClean="0"/>
              <a:t>Abdurahman Alsulaiman</a:t>
            </a:r>
            <a:endParaRPr lang="en-US" sz="700" i="1" dirty="0"/>
          </a:p>
        </p:txBody>
      </p:sp>
      <p:sp>
        <p:nvSpPr>
          <p:cNvPr id="6" name="Rectangle 5"/>
          <p:cNvSpPr/>
          <p:nvPr/>
        </p:nvSpPr>
        <p:spPr>
          <a:xfrm>
            <a:off x="68688" y="4397739"/>
            <a:ext cx="330557" cy="7212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 rot="16200000">
            <a:off x="-263569" y="4563560"/>
            <a:ext cx="8337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accent5"/>
                </a:solidFill>
              </a:rPr>
              <a:t>ENV-723</a:t>
            </a:r>
            <a:endParaRPr lang="en-US" sz="1200" b="1" dirty="0">
              <a:solidFill>
                <a:schemeClr val="accent5"/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555450" y="677856"/>
            <a:ext cx="813664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2303413" y="1347320"/>
                <a:ext cx="3961597" cy="57278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x-non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𝑡𝑠𝑠</m:t>
                      </m:r>
                      <m:r>
                        <a:rPr lang="x-none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∗</m:t>
                      </m:r>
                      <m:d>
                        <m:dPr>
                          <m:ctrlPr>
                            <a:rPr lang="x-none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x-non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x-non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𝑡𝑠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𝑖𝑘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x-non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x-non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x-none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𝑡𝑠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𝑗𝑘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x-none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</m:nary>
                            </m:e>
                          </m:nary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x-non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x-non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sSubSup>
                        <m:sSubSupPr>
                          <m:ctrlPr>
                            <a:rPr lang="x-non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𝑚𝑎𝑥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3413" y="1347320"/>
                <a:ext cx="3961597" cy="572786"/>
              </a:xfrm>
              <a:prstGeom prst="rect">
                <a:avLst/>
              </a:prstGeom>
              <a:blipFill>
                <a:blip r:embed="rId3"/>
                <a:stretch>
                  <a:fillRect b="-10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1695875" y="2149638"/>
                <a:ext cx="5176672" cy="24968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dirty="0" smtClean="0"/>
                  <a:t>For each receptor point, Sulphur </a:t>
                </a:r>
                <a:r>
                  <a:rPr lang="en-US" dirty="0"/>
                  <a:t>deposition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x-non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𝑑𝑠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/>
                  <a:t> is related to the decision variables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x-non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x-non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 via a set of deposition constraints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x-non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𝑑𝑠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𝑚𝑎𝑥</m:t>
                        </m:r>
                      </m:sup>
                    </m:sSubSup>
                  </m:oMath>
                </a14:m>
                <a:r>
                  <a:rPr lang="en-US" dirty="0" smtClean="0"/>
                  <a:t> : </a:t>
                </a:r>
              </a:p>
              <a:p>
                <a:pPr algn="ctr"/>
                <a:endParaRPr lang="en-US" dirty="0" smtClean="0"/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x-non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𝑡𝑠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𝑖𝑘</m:t>
                        </m:r>
                      </m:sub>
                    </m:sSub>
                  </m:oMath>
                </a14:m>
                <a:r>
                  <a:rPr lang="en-US" dirty="0" smtClean="0"/>
                  <a:t> 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x-non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𝑡𝑠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𝑗𝑘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which are the Sulphur </a:t>
                </a:r>
                <a:r>
                  <a:rPr lang="en-US" dirty="0"/>
                  <a:t>deposition transfer coefficients for area- and large point </a:t>
                </a:r>
                <a:r>
                  <a:rPr lang="en-US" dirty="0" smtClean="0"/>
                  <a:t>sources,</a:t>
                </a:r>
              </a:p>
              <a:p>
                <a:pPr algn="ctr"/>
                <a:endParaRPr lang="en-US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x-non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𝑘𝑠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 smtClean="0"/>
                  <a:t> which is the background Sulphur </a:t>
                </a:r>
                <a:r>
                  <a:rPr lang="en-US" dirty="0"/>
                  <a:t>deposition in grid cell </a:t>
                </a:r>
                <a:r>
                  <a:rPr lang="en-US" dirty="0" smtClean="0"/>
                  <a:t>k, </a:t>
                </a:r>
              </a:p>
              <a:p>
                <a:pPr algn="ctr"/>
                <a:endParaRPr lang="en-US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𝑡𝑠𝑠</m:t>
                    </m:r>
                  </m:oMath>
                </a14:m>
                <a:r>
                  <a:rPr lang="en-US" dirty="0" smtClean="0"/>
                  <a:t> which is the scaling </a:t>
                </a:r>
                <a:r>
                  <a:rPr lang="en-US" dirty="0"/>
                  <a:t>factor to convert </a:t>
                </a:r>
                <a:r>
                  <a:rPr lang="en-US" dirty="0" smtClean="0"/>
                  <a:t>Sulphur deposition </a:t>
                </a:r>
                <a:r>
                  <a:rPr lang="en-US" dirty="0"/>
                  <a:t>into units of acidity used in the quantification of critical loads</a:t>
                </a: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5875" y="2149638"/>
                <a:ext cx="5176672" cy="2496837"/>
              </a:xfrm>
              <a:prstGeom prst="rect">
                <a:avLst/>
              </a:prstGeom>
              <a:blipFill>
                <a:blip r:embed="rId4"/>
                <a:stretch>
                  <a:fillRect l="-236" t="-489" r="-1178" b="-17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Google Shape;52;p10"/>
          <p:cNvSpPr txBox="1"/>
          <p:nvPr/>
        </p:nvSpPr>
        <p:spPr>
          <a:xfrm>
            <a:off x="555450" y="905687"/>
            <a:ext cx="8136646" cy="3450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1600" dirty="0">
                <a:latin typeface="Helvetica Neue"/>
                <a:ea typeface="Helvetica Neue"/>
                <a:cs typeface="Helvetica Neue"/>
                <a:sym typeface="Helvetica Neue"/>
              </a:rPr>
              <a:t>Formulation of the </a:t>
            </a:r>
            <a:r>
              <a:rPr lang="en-US" sz="1600" dirty="0" smtClean="0">
                <a:latin typeface="Helvetica Neue"/>
                <a:ea typeface="Helvetica Neue"/>
                <a:cs typeface="Helvetica Neue"/>
                <a:sym typeface="Helvetica Neue"/>
              </a:rPr>
              <a:t>optimization </a:t>
            </a:r>
            <a:r>
              <a:rPr lang="en-US" sz="1600" dirty="0">
                <a:latin typeface="Helvetica Neue"/>
                <a:ea typeface="Helvetica Neue"/>
                <a:cs typeface="Helvetica Neue"/>
                <a:sym typeface="Helvetica Neue"/>
              </a:rPr>
              <a:t>problem</a:t>
            </a:r>
            <a:endParaRPr lang="en-GB" sz="1200"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562531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 txBox="1">
            <a:spLocks noGrp="1"/>
          </p:cNvSpPr>
          <p:nvPr>
            <p:ph type="sldNum" idx="12"/>
          </p:nvPr>
        </p:nvSpPr>
        <p:spPr>
          <a:xfrm>
            <a:off x="8548658" y="4815617"/>
            <a:ext cx="548700" cy="393600"/>
          </a:xfrm>
          <a:prstGeom prst="rect">
            <a:avLst/>
          </a:prstGeom>
        </p:spPr>
        <p:txBody>
          <a:bodyPr spcFirstLastPara="1" wrap="square" lIns="69050" tIns="34525" rIns="69050" bIns="345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7</a:t>
            </a:fld>
            <a:endParaRPr/>
          </a:p>
        </p:txBody>
      </p:sp>
      <p:sp>
        <p:nvSpPr>
          <p:cNvPr id="52" name="Google Shape;52;p10"/>
          <p:cNvSpPr txBox="1"/>
          <p:nvPr/>
        </p:nvSpPr>
        <p:spPr>
          <a:xfrm>
            <a:off x="555450" y="183500"/>
            <a:ext cx="8588700" cy="487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2400" dirty="0"/>
              <a:t>RAINS-Asia model</a:t>
            </a:r>
            <a:endParaRPr sz="1800"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688" y="2270974"/>
            <a:ext cx="330557" cy="7212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 rot="16200000">
            <a:off x="-504272" y="2444693"/>
            <a:ext cx="134597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i="1" dirty="0" smtClean="0"/>
              <a:t>Abdurahman Alsulaiman</a:t>
            </a:r>
            <a:endParaRPr lang="en-US" sz="700" i="1" dirty="0"/>
          </a:p>
        </p:txBody>
      </p:sp>
      <p:sp>
        <p:nvSpPr>
          <p:cNvPr id="6" name="Rectangle 5"/>
          <p:cNvSpPr/>
          <p:nvPr/>
        </p:nvSpPr>
        <p:spPr>
          <a:xfrm>
            <a:off x="68688" y="4397739"/>
            <a:ext cx="330557" cy="7212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 rot="16200000">
            <a:off x="-263569" y="4563560"/>
            <a:ext cx="8337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accent5"/>
                </a:solidFill>
              </a:rPr>
              <a:t>ENV-723</a:t>
            </a:r>
            <a:endParaRPr lang="en-US" sz="1200" b="1" dirty="0">
              <a:solidFill>
                <a:schemeClr val="accent5"/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555450" y="677856"/>
            <a:ext cx="813664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909606" y="2270974"/>
                <a:ext cx="4572000" cy="226408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/>
                <a:r>
                  <a:rPr lang="en-US" dirty="0" smtClean="0"/>
                  <a:t>A similar set of constraints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x-none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𝑚𝑎𝑥</m:t>
                        </m:r>
                      </m:sup>
                    </m:sSubSup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is </a:t>
                </a:r>
                <a:r>
                  <a:rPr lang="en-US" dirty="0"/>
                  <a:t>specified for ambient concentrations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x-non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𝑎𝑐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algn="ctr"/>
                <a:endParaRPr lang="en-US" dirty="0" smtClean="0"/>
              </a:p>
              <a:p>
                <a:pPr algn="ctr"/>
                <a:r>
                  <a:rPr lang="en-US" dirty="0" smtClean="0"/>
                  <a:t>Where </a:t>
                </a:r>
              </a:p>
              <a:p>
                <a:pPr algn="ctr"/>
                <a:endParaRPr lang="en-US" dirty="0" smtClean="0"/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x-non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𝑡𝑎𝑐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𝑖𝑘</m:t>
                        </m:r>
                      </m:sub>
                    </m:sSub>
                    <m:r>
                      <a:rPr lang="en-US" b="0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x-non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𝑡𝑎𝑐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𝑗𝑘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are SO</a:t>
                </a:r>
                <a:r>
                  <a:rPr lang="en-US" baseline="-25000" dirty="0" smtClean="0"/>
                  <a:t>2</a:t>
                </a:r>
                <a:r>
                  <a:rPr lang="en-US" dirty="0" smtClean="0"/>
                  <a:t> </a:t>
                </a:r>
                <a:r>
                  <a:rPr lang="en-US" dirty="0"/>
                  <a:t>concentration transfer coefficients for area- and large point </a:t>
                </a:r>
                <a:r>
                  <a:rPr lang="en-US" dirty="0" smtClean="0"/>
                  <a:t>sources,</a:t>
                </a:r>
              </a:p>
              <a:p>
                <a:pPr algn="ctr"/>
                <a:r>
                  <a:rPr lang="en-US" dirty="0" smtClean="0"/>
                  <a:t> 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x-non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𝑘𝑎𝑐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 smtClean="0"/>
                  <a:t>is the  </a:t>
                </a:r>
                <a:r>
                  <a:rPr lang="en-US" dirty="0"/>
                  <a:t>background ambient concentration in grid cell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.</a:t>
                </a: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9606" y="2270974"/>
                <a:ext cx="4572000" cy="2264081"/>
              </a:xfrm>
              <a:prstGeom prst="rect">
                <a:avLst/>
              </a:prstGeom>
              <a:blipFill>
                <a:blip r:embed="rId3"/>
                <a:stretch>
                  <a:fillRect t="-539" b="-1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Google Shape;52;p10"/>
          <p:cNvSpPr txBox="1"/>
          <p:nvPr/>
        </p:nvSpPr>
        <p:spPr>
          <a:xfrm>
            <a:off x="555450" y="905687"/>
            <a:ext cx="8136646" cy="3450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1600" dirty="0">
                <a:latin typeface="Helvetica Neue"/>
                <a:ea typeface="Helvetica Neue"/>
                <a:cs typeface="Helvetica Neue"/>
                <a:sym typeface="Helvetica Neue"/>
              </a:rPr>
              <a:t>Formulation of the </a:t>
            </a:r>
            <a:r>
              <a:rPr lang="en-US" sz="1600" dirty="0" smtClean="0">
                <a:latin typeface="Helvetica Neue"/>
                <a:ea typeface="Helvetica Neue"/>
                <a:cs typeface="Helvetica Neue"/>
                <a:sym typeface="Helvetica Neue"/>
              </a:rPr>
              <a:t>optimization </a:t>
            </a:r>
            <a:r>
              <a:rPr lang="en-US" sz="1600" dirty="0">
                <a:latin typeface="Helvetica Neue"/>
                <a:ea typeface="Helvetica Neue"/>
                <a:cs typeface="Helvetica Neue"/>
                <a:sym typeface="Helvetica Neue"/>
              </a:rPr>
              <a:t>problem</a:t>
            </a:r>
            <a:endParaRPr lang="en-GB" sz="1200"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303413" y="1347320"/>
                <a:ext cx="4254947" cy="57278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x-non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𝑎𝑐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𝑡𝑠𝑠</m:t>
                      </m:r>
                      <m:r>
                        <a:rPr lang="x-none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∗</m:t>
                      </m:r>
                      <m:d>
                        <m:dPr>
                          <m:ctrlPr>
                            <a:rPr lang="x-none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x-non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x-non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𝑎𝑐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𝑖𝑘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x-non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x-non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x-none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𝑎𝑐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𝑗𝑘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x-none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</m:nary>
                            </m:e>
                          </m:nary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x-non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𝑘𝑎𝑐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x-non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sSubSup>
                        <m:sSubSupPr>
                          <m:ctrlPr>
                            <a:rPr lang="x-non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𝑎𝑐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𝑚𝑎𝑥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3413" y="1347320"/>
                <a:ext cx="4254947" cy="572786"/>
              </a:xfrm>
              <a:prstGeom prst="rect">
                <a:avLst/>
              </a:prstGeom>
              <a:blipFill>
                <a:blip r:embed="rId4"/>
                <a:stretch>
                  <a:fillRect b="-10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4408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 txBox="1">
            <a:spLocks noGrp="1"/>
          </p:cNvSpPr>
          <p:nvPr>
            <p:ph type="sldNum" idx="12"/>
          </p:nvPr>
        </p:nvSpPr>
        <p:spPr>
          <a:xfrm>
            <a:off x="8548658" y="4815617"/>
            <a:ext cx="548700" cy="393600"/>
          </a:xfrm>
          <a:prstGeom prst="rect">
            <a:avLst/>
          </a:prstGeom>
        </p:spPr>
        <p:txBody>
          <a:bodyPr spcFirstLastPara="1" wrap="square" lIns="69050" tIns="34525" rIns="69050" bIns="345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8</a:t>
            </a:fld>
            <a:endParaRPr/>
          </a:p>
        </p:txBody>
      </p:sp>
      <p:sp>
        <p:nvSpPr>
          <p:cNvPr id="52" name="Google Shape;52;p10"/>
          <p:cNvSpPr txBox="1"/>
          <p:nvPr/>
        </p:nvSpPr>
        <p:spPr>
          <a:xfrm>
            <a:off x="555450" y="183500"/>
            <a:ext cx="8588700" cy="487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2400" dirty="0"/>
              <a:t>RAINS-Asia model</a:t>
            </a:r>
            <a:endParaRPr sz="1800"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688" y="2270974"/>
            <a:ext cx="330557" cy="7212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 rot="16200000">
            <a:off x="-504272" y="2444693"/>
            <a:ext cx="134597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i="1" dirty="0" smtClean="0"/>
              <a:t>Abdurahman Alsulaiman</a:t>
            </a:r>
            <a:endParaRPr lang="en-US" sz="700" i="1" dirty="0"/>
          </a:p>
        </p:txBody>
      </p:sp>
      <p:sp>
        <p:nvSpPr>
          <p:cNvPr id="6" name="Rectangle 5"/>
          <p:cNvSpPr/>
          <p:nvPr/>
        </p:nvSpPr>
        <p:spPr>
          <a:xfrm>
            <a:off x="68688" y="4397739"/>
            <a:ext cx="330557" cy="7212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 rot="16200000">
            <a:off x="-263569" y="4563560"/>
            <a:ext cx="8337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accent5"/>
                </a:solidFill>
              </a:rPr>
              <a:t>ENV-723</a:t>
            </a:r>
            <a:endParaRPr lang="en-US" sz="1200" b="1" dirty="0">
              <a:solidFill>
                <a:schemeClr val="accent5"/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555450" y="677856"/>
            <a:ext cx="813664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555450" y="1871733"/>
                <a:ext cx="8136646" cy="31085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dirty="0" smtClean="0"/>
                  <a:t>The Sulphur deposition transfer coefficients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x-non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𝑡𝑠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𝑖𝑘</m:t>
                        </m:r>
                      </m:sub>
                    </m:sSub>
                  </m:oMath>
                </a14:m>
                <a:r>
                  <a:rPr lang="en-US" dirty="0"/>
                  <a:t> specify the proportion of total emissions from a source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that is deposited at a receptor point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.</a:t>
                </a:r>
                <a:r>
                  <a:rPr lang="en-US" dirty="0"/>
                  <a:t> Similarly, the transfer coefficients for ambient concentrations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x-non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𝑎𝑐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𝑖𝑘</m:t>
                        </m:r>
                      </m:sub>
                    </m:sSub>
                  </m:oMath>
                </a14:m>
                <a:r>
                  <a:rPr lang="en-US" dirty="0"/>
                  <a:t> determine to what extent emissions from a source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contribute to ambient concentrations of SO</a:t>
                </a:r>
                <a:r>
                  <a:rPr lang="en-US" baseline="-25000" dirty="0"/>
                  <a:t>2</a:t>
                </a:r>
                <a:r>
                  <a:rPr lang="en-US" dirty="0"/>
                  <a:t> at a receptor point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endParaRPr lang="en-US" b="0" dirty="0" smtClean="0"/>
              </a:p>
              <a:p>
                <a:pPr algn="just"/>
                <a:endParaRPr lang="en-US" b="0" dirty="0" smtClean="0"/>
              </a:p>
              <a:p>
                <a:pPr algn="just"/>
                <a:r>
                  <a:rPr lang="en-US" dirty="0" smtClean="0"/>
                  <a:t>Background depositions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x-non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𝑘𝑠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and concentrations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x-non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𝑘𝑎𝑐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 smtClean="0"/>
                  <a:t> specify </a:t>
                </a:r>
                <a:r>
                  <a:rPr lang="en-US" dirty="0"/>
                  <a:t>the contributions from natural sources (e.g. volcanoes) and sources outside the model domain. The RAINS model extracts this information from more detailed atmospheric dispersion models. </a:t>
                </a:r>
                <a:endParaRPr lang="en-US" dirty="0" smtClean="0"/>
              </a:p>
              <a:p>
                <a:pPr algn="just"/>
                <a:endParaRPr lang="en-US" dirty="0" smtClean="0"/>
              </a:p>
              <a:p>
                <a:pPr algn="just"/>
                <a:r>
                  <a:rPr lang="en-US" dirty="0"/>
                  <a:t>A user may specify deposition targets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x-non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𝑑𝑠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𝑚𝑎𝑥</m:t>
                        </m:r>
                      </m:sup>
                    </m:sSubSup>
                  </m:oMath>
                </a14:m>
                <a:r>
                  <a:rPr lang="en-US" dirty="0"/>
                  <a:t> in relation to the sensitivity of ecosystems in each grid cell (the so-called critical loads for </a:t>
                </a:r>
                <a:r>
                  <a:rPr lang="en-US" dirty="0" smtClean="0"/>
                  <a:t>Sulphur) </a:t>
                </a:r>
                <a:r>
                  <a:rPr lang="en-US" dirty="0"/>
                  <a:t>or may base the quantification of his ‘policy’ targets on other concepts. International or national air quality standards can be used to define constraints on ambient concentrations of SO</a:t>
                </a:r>
                <a:r>
                  <a:rPr lang="en-US" baseline="-25000" dirty="0"/>
                  <a:t>2</a:t>
                </a:r>
              </a:p>
              <a:p>
                <a:pPr algn="just"/>
                <a:endParaRPr lang="en-US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450" y="1871733"/>
                <a:ext cx="8136646" cy="3108543"/>
              </a:xfrm>
              <a:prstGeom prst="rect">
                <a:avLst/>
              </a:prstGeom>
              <a:blipFill>
                <a:blip r:embed="rId3"/>
                <a:stretch>
                  <a:fillRect l="-225" t="-392" r="-2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Google Shape;52;p10"/>
          <p:cNvSpPr txBox="1"/>
          <p:nvPr/>
        </p:nvSpPr>
        <p:spPr>
          <a:xfrm>
            <a:off x="555450" y="905687"/>
            <a:ext cx="8136646" cy="3450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1600" dirty="0">
                <a:latin typeface="Helvetica Neue"/>
                <a:ea typeface="Helvetica Neue"/>
                <a:cs typeface="Helvetica Neue"/>
                <a:sym typeface="Helvetica Neue"/>
              </a:rPr>
              <a:t>Formulation of the </a:t>
            </a:r>
            <a:r>
              <a:rPr lang="en-US" sz="1600" dirty="0" smtClean="0">
                <a:latin typeface="Helvetica Neue"/>
                <a:ea typeface="Helvetica Neue"/>
                <a:cs typeface="Helvetica Neue"/>
                <a:sym typeface="Helvetica Neue"/>
              </a:rPr>
              <a:t>optimization </a:t>
            </a:r>
            <a:r>
              <a:rPr lang="en-US" sz="1600" dirty="0">
                <a:latin typeface="Helvetica Neue"/>
                <a:ea typeface="Helvetica Neue"/>
                <a:cs typeface="Helvetica Neue"/>
                <a:sym typeface="Helvetica Neue"/>
              </a:rPr>
              <a:t>problem</a:t>
            </a:r>
            <a:endParaRPr lang="en-GB" sz="1200"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555450" y="1353542"/>
                <a:ext cx="3421449" cy="4909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x-none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𝑑𝑠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𝑡𝑠𝑠</m:t>
                      </m:r>
                      <m:r>
                        <a:rPr lang="x-none" sz="1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∗</m:t>
                      </m:r>
                      <m:d>
                        <m:dPr>
                          <m:ctrlPr>
                            <a:rPr lang="x-none" sz="1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x-none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x-none" sz="1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𝑡𝑠</m:t>
                                  </m:r>
                                </m:e>
                                <m:sub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𝑖𝑘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x-none" sz="1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x-none" sz="1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sz="1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x-none" sz="1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𝑡𝑠</m:t>
                                      </m:r>
                                    </m:e>
                                    <m:sub>
                                      <m:r>
                                        <a:rPr lang="en-US" sz="1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𝑗𝑘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x-none" sz="1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b>
                                      <m:r>
                                        <a:rPr lang="en-US" sz="1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</m:nary>
                            </m:e>
                          </m:nary>
                        </m:e>
                      </m:d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x-none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𝑘𝑠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x-none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sSubSup>
                        <m:sSubSupPr>
                          <m:ctrlPr>
                            <a:rPr lang="x-none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𝑑𝑠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sub>
                        <m:sup>
                          <m: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𝑚𝑎𝑥</m:t>
                          </m:r>
                        </m:sup>
                      </m:sSubSup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450" y="1353542"/>
                <a:ext cx="3421449" cy="490968"/>
              </a:xfrm>
              <a:prstGeom prst="rect">
                <a:avLst/>
              </a:prstGeom>
              <a:blipFill>
                <a:blip r:embed="rId4"/>
                <a:stretch>
                  <a:fillRect l="-535" t="-127160" b="-18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5025131" y="1335562"/>
                <a:ext cx="3666965" cy="4909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x-none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𝑎𝑐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𝑡𝑠𝑠</m:t>
                      </m:r>
                      <m:r>
                        <a:rPr lang="x-none" sz="1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∗</m:t>
                      </m:r>
                      <m:d>
                        <m:dPr>
                          <m:ctrlPr>
                            <a:rPr lang="x-none" sz="1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x-none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x-none" sz="1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𝑎𝑐</m:t>
                                  </m:r>
                                </m:e>
                                <m:sub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𝑖𝑘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x-none" sz="1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x-none" sz="1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sz="1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x-none" sz="1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  <m:r>
                                        <a:rPr lang="en-US" sz="12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𝑎𝑐</m:t>
                                      </m:r>
                                    </m:e>
                                    <m:sub>
                                      <m:r>
                                        <a:rPr lang="en-US" sz="1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𝑗𝑘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x-none" sz="1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b>
                                      <m:r>
                                        <a:rPr lang="en-US" sz="1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</m:nary>
                            </m:e>
                          </m:nary>
                        </m:e>
                      </m:d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x-none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𝑘𝑎𝑐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x-none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sSubSup>
                        <m:sSubSupPr>
                          <m:ctrlPr>
                            <a:rPr lang="x-none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𝑎𝑐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sub>
                        <m:sup>
                          <m: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𝑚𝑎𝑥</m:t>
                          </m:r>
                        </m:sup>
                      </m:sSubSup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5131" y="1335562"/>
                <a:ext cx="3666965" cy="490968"/>
              </a:xfrm>
              <a:prstGeom prst="rect">
                <a:avLst/>
              </a:prstGeom>
              <a:blipFill>
                <a:blip r:embed="rId5"/>
                <a:stretch>
                  <a:fillRect t="-127160" b="-18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95779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 txBox="1">
            <a:spLocks noGrp="1"/>
          </p:cNvSpPr>
          <p:nvPr>
            <p:ph type="sldNum" idx="12"/>
          </p:nvPr>
        </p:nvSpPr>
        <p:spPr>
          <a:xfrm>
            <a:off x="8548658" y="4815617"/>
            <a:ext cx="548700" cy="393600"/>
          </a:xfrm>
          <a:prstGeom prst="rect">
            <a:avLst/>
          </a:prstGeom>
        </p:spPr>
        <p:txBody>
          <a:bodyPr spcFirstLastPara="1" wrap="square" lIns="69050" tIns="34525" rIns="69050" bIns="345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9</a:t>
            </a:fld>
            <a:endParaRPr/>
          </a:p>
        </p:txBody>
      </p:sp>
      <p:sp>
        <p:nvSpPr>
          <p:cNvPr id="52" name="Google Shape;52;p10"/>
          <p:cNvSpPr txBox="1"/>
          <p:nvPr/>
        </p:nvSpPr>
        <p:spPr>
          <a:xfrm>
            <a:off x="555450" y="183500"/>
            <a:ext cx="8588700" cy="487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2400" dirty="0"/>
              <a:t>RAINS-Asia model</a:t>
            </a:r>
            <a:endParaRPr sz="1800"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688" y="2270974"/>
            <a:ext cx="330557" cy="7212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 rot="16200000">
            <a:off x="-504272" y="2444693"/>
            <a:ext cx="134597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i="1" dirty="0" smtClean="0"/>
              <a:t>Abdurahman Alsulaiman</a:t>
            </a:r>
            <a:endParaRPr lang="en-US" sz="700" i="1" dirty="0"/>
          </a:p>
        </p:txBody>
      </p:sp>
      <p:sp>
        <p:nvSpPr>
          <p:cNvPr id="6" name="Rectangle 5"/>
          <p:cNvSpPr/>
          <p:nvPr/>
        </p:nvSpPr>
        <p:spPr>
          <a:xfrm>
            <a:off x="68688" y="4397739"/>
            <a:ext cx="330557" cy="7212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 rot="16200000">
            <a:off x="-263569" y="4563560"/>
            <a:ext cx="8337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accent5"/>
                </a:solidFill>
              </a:rPr>
              <a:t>ENV-723</a:t>
            </a:r>
            <a:endParaRPr lang="en-US" sz="1200" b="1" dirty="0">
              <a:solidFill>
                <a:schemeClr val="accent5"/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555450" y="677856"/>
            <a:ext cx="813664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Google Shape;52;p10"/>
          <p:cNvSpPr txBox="1"/>
          <p:nvPr/>
        </p:nvSpPr>
        <p:spPr>
          <a:xfrm>
            <a:off x="555450" y="905687"/>
            <a:ext cx="8136646" cy="3450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1600" dirty="0">
                <a:latin typeface="Helvetica Neue"/>
                <a:ea typeface="Helvetica Neue"/>
                <a:cs typeface="Helvetica Neue"/>
                <a:sym typeface="Helvetica Neue"/>
              </a:rPr>
              <a:t>Formulation of the </a:t>
            </a:r>
            <a:r>
              <a:rPr lang="en-US" sz="1600" dirty="0" smtClean="0">
                <a:latin typeface="Helvetica Neue"/>
                <a:ea typeface="Helvetica Neue"/>
                <a:cs typeface="Helvetica Neue"/>
                <a:sym typeface="Helvetica Neue"/>
              </a:rPr>
              <a:t>optimization </a:t>
            </a:r>
            <a:r>
              <a:rPr lang="en-US" sz="1600" dirty="0">
                <a:latin typeface="Helvetica Neue"/>
                <a:ea typeface="Helvetica Neue"/>
                <a:cs typeface="Helvetica Neue"/>
                <a:sym typeface="Helvetica Neue"/>
              </a:rPr>
              <a:t>problem</a:t>
            </a:r>
            <a:endParaRPr lang="en-GB" sz="1200"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55450" y="2103028"/>
            <a:ext cx="81366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In </a:t>
            </a:r>
            <a:r>
              <a:rPr lang="en-US" dirty="0"/>
              <a:t>the </a:t>
            </a:r>
            <a:r>
              <a:rPr lang="en-US" dirty="0" smtClean="0"/>
              <a:t>optimization </a:t>
            </a:r>
            <a:r>
              <a:rPr lang="en-US" dirty="0"/>
              <a:t>problem, the objective function is to </a:t>
            </a:r>
            <a:r>
              <a:rPr lang="en-US" dirty="0" smtClean="0"/>
              <a:t>minimize </a:t>
            </a:r>
            <a:r>
              <a:rPr lang="en-US" dirty="0"/>
              <a:t>total costs of </a:t>
            </a:r>
            <a:r>
              <a:rPr lang="en-US" dirty="0" smtClean="0"/>
              <a:t>Sulphur emission reductions </a:t>
            </a:r>
            <a:r>
              <a:rPr lang="en-US" dirty="0"/>
              <a:t>subject to the constraints specified for deposition and/or </a:t>
            </a:r>
            <a:r>
              <a:rPr lang="en-US" dirty="0" smtClean="0"/>
              <a:t>concentration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303413" y="1403279"/>
                <a:ext cx="3874329" cy="54720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𝑜𝑏𝑗𝑒𝑐𝑡𝑖𝑣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𝑓𝑢𝑛𝑐𝑡𝑖𝑜𝑛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x-non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x-non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x-non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x-non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supHide m:val="on"/>
                          <m:ctrlPr>
                            <a:rPr lang="x-non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x-non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d>
                            <m:dPr>
                              <m:ctrlPr>
                                <a:rPr lang="x-non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x-non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r>
                        <a:rPr lang="x-none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𝑚𝑖𝑛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3413" y="1403279"/>
                <a:ext cx="3874329" cy="547201"/>
              </a:xfrm>
              <a:prstGeom prst="rect">
                <a:avLst/>
              </a:prstGeom>
              <a:blipFill>
                <a:blip r:embed="rId3"/>
                <a:stretch>
                  <a:fillRect t="-137778" r="-5354" b="-19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16022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èle par défaut">
  <a:themeElements>
    <a:clrScheme name="Jaune">
      <a:dk1>
        <a:srgbClr val="000000"/>
      </a:dk1>
      <a:lt1>
        <a:srgbClr val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1427</TotalTime>
  <Words>436</Words>
  <Application>Microsoft Office PowerPoint</Application>
  <PresentationFormat>On-screen Show (16:9)</PresentationFormat>
  <Paragraphs>113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Cambria Math</vt:lpstr>
      <vt:lpstr>Helvetica Neue</vt:lpstr>
      <vt:lpstr>Modèle par défaut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Abdurahman Alsulaiman</dc:creator>
  <cp:lastModifiedBy>Microsoft account</cp:lastModifiedBy>
  <cp:revision>33</cp:revision>
  <dcterms:modified xsi:type="dcterms:W3CDTF">2023-03-14T07:53:33Z</dcterms:modified>
</cp:coreProperties>
</file>